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19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80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96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58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15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6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19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19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04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70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05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BA6A0-EE74-4E96-B94A-921E08061F11}" type="datetimeFigureOut">
              <a:rPr lang="cs-CZ" smtClean="0"/>
              <a:t>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9AD4E-B73D-4A45-8E83-5B2DA2F5C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29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Duchovní potřeby v prostředí sociální práce</a:t>
            </a:r>
            <a:br>
              <a:rPr lang="cs-CZ" dirty="0" smtClean="0"/>
            </a:br>
            <a:r>
              <a:rPr lang="cs-CZ" sz="2700" b="1" i="1" dirty="0"/>
              <a:t>Spíše výjimečně některý pacient řekne: „Potřebuji </a:t>
            </a:r>
            <a:r>
              <a:rPr lang="cs-CZ" sz="2700" b="1" i="1" dirty="0" smtClean="0"/>
              <a:t>rozhřešení“, </a:t>
            </a:r>
            <a:r>
              <a:rPr lang="cs-CZ" sz="2700" b="1" i="1" dirty="0"/>
              <a:t>a domáhá se kněze, zpovědi a rozhřešení. </a:t>
            </a:r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>Lidé </a:t>
            </a:r>
            <a:r>
              <a:rPr lang="cs-CZ" sz="2700" b="1" i="1" dirty="0"/>
              <a:t>jsou však stále citliví na obrazy a symboly (např. rozžatá svíce, voda, společenství lidí kolem prostřeného stolu) a niterně slavnostní situace. </a:t>
            </a:r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>Jsou </a:t>
            </a:r>
            <a:r>
              <a:rPr lang="cs-CZ" sz="2700" b="1" i="1" dirty="0"/>
              <a:t>stále vnímaví k otázce hodnot a </a:t>
            </a:r>
            <a:r>
              <a:rPr lang="cs-CZ" sz="2700" b="1" i="1" dirty="0" smtClean="0"/>
              <a:t>ochotni </a:t>
            </a:r>
            <a:r>
              <a:rPr lang="cs-CZ" sz="2700" b="1" i="1" dirty="0"/>
              <a:t>je hledat.</a:t>
            </a:r>
            <a:r>
              <a:rPr lang="cs-CZ" b="1" i="1" dirty="0"/>
              <a:t/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Dr. Jakub Doležel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904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 err="1"/>
              <a:t>Koenig</a:t>
            </a:r>
            <a:r>
              <a:rPr lang="cs-CZ" dirty="0"/>
              <a:t> et al. (2001) identifikoval více než 1000 studií, které prokázaly korelaci spirituality s několika oblastmi duševního zdraví (podle </a:t>
            </a:r>
            <a:r>
              <a:rPr lang="cs-CZ" dirty="0" err="1"/>
              <a:t>Hodge</a:t>
            </a:r>
            <a:r>
              <a:rPr lang="cs-CZ" dirty="0"/>
              <a:t> 2004):</a:t>
            </a:r>
            <a:endParaRPr lang="cs-CZ" sz="2800" dirty="0"/>
          </a:p>
          <a:p>
            <a:pPr lvl="1"/>
            <a:r>
              <a:rPr lang="cs-CZ" dirty="0"/>
              <a:t>Zvýšenou adaptací na ztrátu blízké osoby</a:t>
            </a:r>
            <a:endParaRPr lang="cs-CZ" sz="2400" dirty="0"/>
          </a:p>
          <a:p>
            <a:pPr lvl="1"/>
            <a:r>
              <a:rPr lang="cs-CZ" dirty="0"/>
              <a:t>Zvýšeným sebehodnocením</a:t>
            </a:r>
            <a:endParaRPr lang="cs-CZ" sz="2400" dirty="0"/>
          </a:p>
          <a:p>
            <a:pPr lvl="1"/>
            <a:r>
              <a:rPr lang="cs-CZ" dirty="0"/>
              <a:t>Sociální oporou</a:t>
            </a:r>
            <a:endParaRPr lang="cs-CZ" sz="2400" dirty="0"/>
          </a:p>
          <a:p>
            <a:pPr lvl="1"/>
            <a:r>
              <a:rPr lang="cs-CZ" dirty="0"/>
              <a:t>Životní spokojeností</a:t>
            </a:r>
            <a:endParaRPr lang="cs-CZ" sz="2400" dirty="0"/>
          </a:p>
          <a:p>
            <a:pPr lvl="1"/>
            <a:r>
              <a:rPr lang="cs-CZ" dirty="0"/>
              <a:t>Pocitem </a:t>
            </a:r>
            <a:r>
              <a:rPr lang="cs-CZ" dirty="0" smtClean="0"/>
              <a:t>štěstí, </a:t>
            </a:r>
            <a:r>
              <a:rPr lang="cs-CZ" dirty="0"/>
              <a:t>naděje a optimismu</a:t>
            </a:r>
            <a:endParaRPr lang="cs-CZ" sz="2400" dirty="0"/>
          </a:p>
          <a:p>
            <a:pPr lvl="1"/>
            <a:r>
              <a:rPr lang="cs-CZ" dirty="0"/>
              <a:t>Vnímání smyslu a účelu života</a:t>
            </a:r>
            <a:endParaRPr lang="cs-CZ" sz="2400" dirty="0"/>
          </a:p>
          <a:p>
            <a:pPr lvl="1"/>
            <a:r>
              <a:rPr lang="cs-CZ" dirty="0"/>
              <a:t>Se sníženou hladinou úzkosti,</a:t>
            </a:r>
            <a:endParaRPr lang="cs-CZ" sz="2400" dirty="0"/>
          </a:p>
          <a:p>
            <a:pPr lvl="1"/>
            <a:r>
              <a:rPr lang="cs-CZ" dirty="0"/>
              <a:t>opuštěnosti</a:t>
            </a:r>
            <a:endParaRPr lang="cs-CZ" sz="2400" dirty="0"/>
          </a:p>
          <a:p>
            <a:pPr lvl="1"/>
            <a:r>
              <a:rPr lang="cs-CZ" dirty="0"/>
              <a:t>a </a:t>
            </a:r>
            <a:r>
              <a:rPr lang="cs-CZ" dirty="0" smtClean="0"/>
              <a:t>sebevražednosti</a:t>
            </a:r>
            <a:r>
              <a:rPr lang="cs-CZ" dirty="0"/>
              <a:t>.</a:t>
            </a:r>
            <a:endParaRPr lang="cs-CZ" sz="2400" dirty="0"/>
          </a:p>
          <a:p>
            <a:pPr lvl="1"/>
            <a:r>
              <a:rPr lang="cs-CZ" dirty="0"/>
              <a:t>Se sníženou délkou psychiatrické hospitalizace</a:t>
            </a:r>
            <a:endParaRPr lang="cs-CZ" sz="2400" dirty="0"/>
          </a:p>
          <a:p>
            <a:pPr lvl="1"/>
            <a:r>
              <a:rPr lang="cs-CZ" dirty="0"/>
              <a:t>a se zvýšenou pravděpodobností remise schizofrenie.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1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Zájem věnovaný spiritualitě ve zdravotnictví se r. 1995 promítl také do doplnění </a:t>
            </a:r>
            <a:r>
              <a:rPr lang="cs-CZ" b="1" dirty="0"/>
              <a:t>domény spirituality</a:t>
            </a:r>
            <a:r>
              <a:rPr lang="cs-CZ" dirty="0"/>
              <a:t> do oficiálního nástroje posouzení kvality života vytvořeného WHO – WHOQOL (</a:t>
            </a:r>
            <a:r>
              <a:rPr lang="cs-CZ" dirty="0" err="1"/>
              <a:t>Holloway</a:t>
            </a:r>
            <a:r>
              <a:rPr lang="cs-CZ" dirty="0"/>
              <a:t> 2007; </a:t>
            </a:r>
            <a:r>
              <a:rPr lang="cs-CZ" dirty="0" err="1"/>
              <a:t>Sulmasy</a:t>
            </a:r>
            <a:r>
              <a:rPr lang="cs-CZ" dirty="0"/>
              <a:t> 2002)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WHO také identifikuje od r. 1990 </a:t>
            </a:r>
            <a:r>
              <a:rPr lang="cs-CZ" b="1" dirty="0"/>
              <a:t>spirituální oporu</a:t>
            </a:r>
            <a:r>
              <a:rPr lang="cs-CZ" dirty="0"/>
              <a:t> jako podstatnou součást paliativní péče o onkologické pacienty (</a:t>
            </a:r>
            <a:r>
              <a:rPr lang="cs-CZ" dirty="0" err="1"/>
              <a:t>Nixon</a:t>
            </a:r>
            <a:r>
              <a:rPr lang="cs-CZ" dirty="0"/>
              <a:t>/</a:t>
            </a:r>
            <a:r>
              <a:rPr lang="cs-CZ" dirty="0" err="1"/>
              <a:t>Narayanasamy</a:t>
            </a:r>
            <a:r>
              <a:rPr lang="cs-CZ" dirty="0"/>
              <a:t> 2010).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V letech 1998 a 2005 se na valném shromáždění WHO hovořilo o nutnosti zohledňovat tzv. </a:t>
            </a:r>
            <a:r>
              <a:rPr lang="cs-CZ" b="1" dirty="0"/>
              <a:t>4. dimenzi zdraví</a:t>
            </a:r>
            <a:r>
              <a:rPr lang="cs-CZ" dirty="0"/>
              <a:t>, doplňující fyzickou, psychickou a sociální dimenzi (</a:t>
            </a:r>
            <a:r>
              <a:rPr lang="cs-CZ" dirty="0" err="1"/>
              <a:t>Dhar</a:t>
            </a:r>
            <a:r>
              <a:rPr lang="cs-CZ" dirty="0"/>
              <a:t> et al. 2011)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V roce 2011 byla pro testování spirituálního zdraví v Indii (</a:t>
            </a:r>
            <a:r>
              <a:rPr lang="cs-CZ" dirty="0" err="1"/>
              <a:t>National</a:t>
            </a:r>
            <a:r>
              <a:rPr lang="cs-CZ" dirty="0"/>
              <a:t> Institute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and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Welfare</a:t>
            </a:r>
            <a:r>
              <a:rPr lang="cs-CZ" dirty="0"/>
              <a:t> New </a:t>
            </a:r>
            <a:r>
              <a:rPr lang="cs-CZ" dirty="0" err="1"/>
              <a:t>Delhi</a:t>
            </a:r>
            <a:r>
              <a:rPr lang="cs-CZ" dirty="0"/>
              <a:t>) vytvořena </a:t>
            </a:r>
            <a:r>
              <a:rPr lang="cs-CZ" b="1" dirty="0" err="1"/>
              <a:t>Spiritual</a:t>
            </a:r>
            <a:r>
              <a:rPr lang="cs-CZ" b="1" dirty="0"/>
              <a:t> </a:t>
            </a:r>
            <a:r>
              <a:rPr lang="cs-CZ" b="1" dirty="0" err="1"/>
              <a:t>Health</a:t>
            </a:r>
            <a:r>
              <a:rPr lang="cs-CZ" b="1" dirty="0"/>
              <a:t> </a:t>
            </a:r>
            <a:r>
              <a:rPr lang="cs-CZ" b="1" dirty="0" err="1"/>
              <a:t>Scale</a:t>
            </a:r>
            <a:r>
              <a:rPr lang="cs-CZ" b="1" dirty="0"/>
              <a:t> 2011</a:t>
            </a:r>
            <a:r>
              <a:rPr lang="cs-CZ" dirty="0"/>
              <a:t> (SHS 2011).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13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Duchovní potřeby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Duchovní potřeby podle M. Svatošové (2012)</a:t>
            </a:r>
          </a:p>
          <a:p>
            <a:pPr lvl="0"/>
            <a:r>
              <a:rPr lang="cs-CZ" dirty="0"/>
              <a:t>Autorka nenabízí ucelený koncept</a:t>
            </a:r>
            <a:endParaRPr lang="cs-CZ" sz="2800" dirty="0"/>
          </a:p>
          <a:p>
            <a:pPr lvl="0"/>
            <a:r>
              <a:rPr lang="cs-CZ" dirty="0"/>
              <a:t>Nesystematicky zmiňuje tyto potřeby:</a:t>
            </a:r>
            <a:endParaRPr lang="cs-CZ" sz="2800" dirty="0"/>
          </a:p>
          <a:p>
            <a:pPr lvl="1"/>
            <a:r>
              <a:rPr lang="cs-CZ" dirty="0"/>
              <a:t>Potřeba lásky</a:t>
            </a:r>
            <a:endParaRPr lang="cs-CZ" sz="2400" dirty="0"/>
          </a:p>
          <a:p>
            <a:pPr lvl="1"/>
            <a:r>
              <a:rPr lang="cs-CZ" dirty="0"/>
              <a:t>Potřeba zbavit se hrůzy ze smrti</a:t>
            </a:r>
            <a:endParaRPr lang="cs-CZ" sz="2400" dirty="0"/>
          </a:p>
          <a:p>
            <a:pPr lvl="1"/>
            <a:r>
              <a:rPr lang="cs-CZ" dirty="0"/>
              <a:t>Potřeba přijmout svůj život a sebe sama včetně nezměnitelných daností a omezení vlastních chyb a nedokonalostí</a:t>
            </a:r>
            <a:endParaRPr lang="cs-CZ" sz="2400" dirty="0"/>
          </a:p>
          <a:p>
            <a:pPr lvl="1"/>
            <a:r>
              <a:rPr lang="cs-CZ" dirty="0"/>
              <a:t>Potřeba usmíření vztahů</a:t>
            </a:r>
            <a:endParaRPr lang="cs-CZ" sz="2400" dirty="0"/>
          </a:p>
          <a:p>
            <a:pPr lvl="1"/>
            <a:r>
              <a:rPr lang="cs-CZ" dirty="0"/>
              <a:t>Potřeba </a:t>
            </a:r>
            <a:r>
              <a:rPr lang="cs-CZ" dirty="0" smtClean="0"/>
              <a:t>odpuštění </a:t>
            </a:r>
            <a:r>
              <a:rPr lang="cs-CZ" dirty="0"/>
              <a:t>a smazání viny</a:t>
            </a:r>
            <a:endParaRPr lang="cs-CZ" sz="2400" dirty="0"/>
          </a:p>
          <a:p>
            <a:pPr lvl="1"/>
            <a:r>
              <a:rPr lang="cs-CZ" dirty="0"/>
              <a:t>Potřeba cítit se bezpečně a </a:t>
            </a:r>
            <a:r>
              <a:rPr lang="cs-CZ" dirty="0" smtClean="0"/>
              <a:t>respektovaně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96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Duchovní potřeby hospitalizovaných psychiatrických pacientů 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620365"/>
              </p:ext>
            </p:extLst>
          </p:nvPr>
        </p:nvGraphicFramePr>
        <p:xfrm>
          <a:off x="971600" y="1844823"/>
          <a:ext cx="6912768" cy="41044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12838"/>
                <a:gridCol w="4699930"/>
              </a:tblGrid>
              <a:tr h="407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Procentuální výskyt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       </a:t>
                      </a:r>
                      <a:r>
                        <a:rPr lang="cs-CZ" sz="1600" dirty="0">
                          <a:effectLst/>
                        </a:rPr>
                        <a:t>Potřeby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90%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péče a podpora od druhých 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84%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vědomí Boží přítomnosti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80% 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modlitba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75%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účelnost a smysluplnost života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1216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65%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návštěva nemocničního kaplana a modlitba s ním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59%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návštěva jiného duchovního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51% 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pomoc ve strachu před smrtí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905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39%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udělení svátostí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24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b="1" dirty="0"/>
              <a:t>Duchovní potřeby v nemocničním prostředí (</a:t>
            </a:r>
            <a:r>
              <a:rPr lang="cs-CZ" sz="3100" b="1" dirty="0" err="1" smtClean="0"/>
              <a:t>Hodge</a:t>
            </a:r>
            <a:r>
              <a:rPr lang="cs-CZ" sz="3100" b="1" dirty="0" smtClean="0"/>
              <a:t>, </a:t>
            </a:r>
            <a:r>
              <a:rPr lang="cs-CZ" sz="3100" b="1" dirty="0" err="1" smtClean="0"/>
              <a:t>Horvath</a:t>
            </a:r>
            <a:r>
              <a:rPr lang="cs-CZ" sz="3100" b="1" dirty="0" smtClean="0"/>
              <a:t> </a:t>
            </a:r>
            <a:r>
              <a:rPr lang="cs-CZ" sz="3100" b="1" dirty="0"/>
              <a:t>2011</a:t>
            </a:r>
            <a:r>
              <a:rPr lang="cs-CZ" sz="3100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Kvalitativní </a:t>
            </a:r>
            <a:r>
              <a:rPr lang="cs-CZ" dirty="0" err="1"/>
              <a:t>metaanalýza</a:t>
            </a:r>
            <a:r>
              <a:rPr lang="cs-CZ" dirty="0"/>
              <a:t> 11 studií (1986-2008) </a:t>
            </a:r>
            <a:endParaRPr lang="cs-CZ" b="1" dirty="0" smtClean="0"/>
          </a:p>
          <a:p>
            <a:pPr lvl="0"/>
            <a:r>
              <a:rPr lang="cs-CZ" b="1" dirty="0" smtClean="0"/>
              <a:t>Klienti </a:t>
            </a:r>
            <a:r>
              <a:rPr lang="cs-CZ" b="1" dirty="0"/>
              <a:t>pociťovali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Opuštěnost (</a:t>
            </a:r>
            <a:r>
              <a:rPr lang="cs-CZ" dirty="0" err="1"/>
              <a:t>abandonment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Zmatek</a:t>
            </a:r>
          </a:p>
          <a:p>
            <a:pPr lvl="1"/>
            <a:r>
              <a:rPr lang="cs-CZ" dirty="0"/>
              <a:t>Strach</a:t>
            </a:r>
          </a:p>
          <a:p>
            <a:pPr lvl="1"/>
            <a:r>
              <a:rPr lang="cs-CZ" dirty="0"/>
              <a:t>Beznaděj</a:t>
            </a:r>
          </a:p>
          <a:p>
            <a:pPr lvl="1"/>
            <a:r>
              <a:rPr lang="cs-CZ" dirty="0"/>
              <a:t>Izolaci</a:t>
            </a:r>
          </a:p>
          <a:p>
            <a:pPr lvl="1"/>
            <a:r>
              <a:rPr lang="cs-CZ" dirty="0"/>
              <a:t>Nejistotu</a:t>
            </a:r>
          </a:p>
          <a:p>
            <a:pPr lvl="1"/>
            <a:r>
              <a:rPr lang="cs-CZ" dirty="0"/>
              <a:t>Ztrátu (úmrtí) blízké osoby</a:t>
            </a:r>
          </a:p>
          <a:p>
            <a:pPr lvl="0"/>
            <a:r>
              <a:rPr lang="cs-CZ" dirty="0"/>
              <a:t>Výsledný pocit: </a:t>
            </a:r>
            <a:r>
              <a:rPr lang="cs-CZ" b="1" dirty="0"/>
              <a:t>emocionální úzkost</a:t>
            </a:r>
            <a:r>
              <a:rPr lang="cs-CZ" dirty="0"/>
              <a:t> (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angst</a:t>
            </a:r>
            <a:r>
              <a:rPr lang="cs-CZ" dirty="0"/>
              <a:t>) – pozadí všech propojených</a:t>
            </a:r>
            <a:r>
              <a:rPr lang="cs-CZ" b="1" dirty="0"/>
              <a:t> duchovních potřeb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97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Zdroj:</a:t>
            </a:r>
            <a:r>
              <a:rPr lang="cs-CZ" dirty="0"/>
              <a:t> </a:t>
            </a:r>
            <a:r>
              <a:rPr lang="cs-CZ" dirty="0" err="1"/>
              <a:t>Hodge</a:t>
            </a:r>
            <a:r>
              <a:rPr lang="cs-CZ" dirty="0"/>
              <a:t>, D. R., </a:t>
            </a:r>
            <a:r>
              <a:rPr lang="cs-CZ" dirty="0" err="1"/>
              <a:t>Horvath</a:t>
            </a:r>
            <a:r>
              <a:rPr lang="cs-CZ" dirty="0"/>
              <a:t>, V. E. (2011)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563975"/>
              </p:ext>
            </p:extLst>
          </p:nvPr>
        </p:nvGraphicFramePr>
        <p:xfrm>
          <a:off x="875171" y="2348880"/>
          <a:ext cx="7145669" cy="3240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Dokument" r:id="rId3" imgW="5909492" imgH="1727019" progId="Word.Document.12">
                  <p:embed/>
                </p:oleObj>
              </mc:Choice>
              <mc:Fallback>
                <p:oleObj name="Dokument" r:id="rId3" imgW="5909492" imgH="172701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5171" y="2348880"/>
                        <a:ext cx="7145669" cy="3240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987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Domény spirituálních potřeb (</a:t>
            </a:r>
            <a:r>
              <a:rPr lang="cs-CZ" dirty="0" err="1" smtClean="0"/>
              <a:t>Hodge</a:t>
            </a:r>
            <a:r>
              <a:rPr lang="cs-CZ" dirty="0" smtClean="0"/>
              <a:t>, </a:t>
            </a:r>
            <a:r>
              <a:rPr lang="cs-CZ" dirty="0" err="1" smtClean="0"/>
              <a:t>Horvath</a:t>
            </a:r>
            <a:r>
              <a:rPr lang="cs-CZ" dirty="0" smtClean="0"/>
              <a:t> 2011)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Smysl, účel a naděje</a:t>
            </a:r>
            <a:endParaRPr lang="cs-CZ" dirty="0"/>
          </a:p>
          <a:p>
            <a:pPr lvl="0"/>
            <a:r>
              <a:rPr lang="cs-CZ" dirty="0"/>
              <a:t>Touha porozumět životním událostem</a:t>
            </a:r>
          </a:p>
          <a:p>
            <a:pPr lvl="0"/>
            <a:r>
              <a:rPr lang="cs-CZ" dirty="0"/>
              <a:t>Najít smyl současného stavu a pohnout se dál</a:t>
            </a:r>
          </a:p>
          <a:p>
            <a:pPr lvl="0"/>
            <a:r>
              <a:rPr lang="cs-CZ" dirty="0"/>
              <a:t>Najít vysvětlení, proč k nemoci či smrti došlo</a:t>
            </a:r>
          </a:p>
          <a:p>
            <a:pPr lvl="0"/>
            <a:r>
              <a:rPr lang="cs-CZ" dirty="0"/>
              <a:t>Dostat se za otázku „proč já?“</a:t>
            </a:r>
          </a:p>
          <a:p>
            <a:pPr lvl="0"/>
            <a:r>
              <a:rPr lang="cs-CZ" dirty="0"/>
              <a:t>Snížit frustraci ze zmenšených schopností</a:t>
            </a:r>
          </a:p>
          <a:p>
            <a:pPr lvl="0"/>
            <a:r>
              <a:rPr lang="cs-CZ" dirty="0"/>
              <a:t>Uvědomit si, že druzí na tom jsou ještě hůře</a:t>
            </a:r>
          </a:p>
          <a:p>
            <a:pPr lvl="0"/>
            <a:r>
              <a:rPr lang="cs-CZ" dirty="0"/>
              <a:t>Uvědomit si pozitivní stránky současné situace</a:t>
            </a:r>
          </a:p>
          <a:p>
            <a:pPr lvl="0"/>
            <a:r>
              <a:rPr lang="cs-CZ" dirty="0"/>
              <a:t>Udělat životní rekapitulaci</a:t>
            </a:r>
          </a:p>
          <a:p>
            <a:pPr lvl="0"/>
            <a:r>
              <a:rPr lang="cs-CZ" dirty="0"/>
              <a:t>Pokusit se udělat svět lepším místem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11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Vztah k Bohu</a:t>
            </a:r>
            <a:endParaRPr lang="cs-CZ" dirty="0"/>
          </a:p>
          <a:p>
            <a:pPr lvl="0"/>
            <a:r>
              <a:rPr lang="cs-CZ" dirty="0"/>
              <a:t>Potřeba klást otázky</a:t>
            </a:r>
          </a:p>
          <a:p>
            <a:pPr lvl="0"/>
            <a:r>
              <a:rPr lang="cs-CZ" dirty="0"/>
              <a:t>Obvinit Boha</a:t>
            </a:r>
          </a:p>
          <a:p>
            <a:pPr lvl="0"/>
            <a:r>
              <a:rPr lang="cs-CZ" dirty="0"/>
              <a:t>Obhajovat se před ním</a:t>
            </a:r>
          </a:p>
          <a:p>
            <a:pPr lvl="0"/>
            <a:r>
              <a:rPr lang="cs-CZ" dirty="0"/>
              <a:t>Zápasit s ním</a:t>
            </a:r>
          </a:p>
          <a:p>
            <a:pPr lvl="0"/>
            <a:r>
              <a:rPr lang="cs-CZ" dirty="0"/>
              <a:t>Poznat, přijmout a důvěřovat jeho vůli</a:t>
            </a:r>
          </a:p>
          <a:p>
            <a:pPr lvl="0"/>
            <a:r>
              <a:rPr lang="cs-CZ" dirty="0"/>
              <a:t>Usmířit se s ním</a:t>
            </a:r>
          </a:p>
          <a:p>
            <a:pPr lvl="0"/>
            <a:r>
              <a:rPr lang="cs-CZ" dirty="0"/>
              <a:t>Důvěřovat v jeho vůli člověka uzdravit</a:t>
            </a:r>
          </a:p>
          <a:p>
            <a:pPr lvl="0"/>
            <a:r>
              <a:rPr lang="cs-CZ" dirty="0"/>
              <a:t>Být ujišťován o jeho přítomnosti a zájmu</a:t>
            </a:r>
          </a:p>
          <a:p>
            <a:pPr lvl="0"/>
            <a:r>
              <a:rPr lang="cs-CZ" dirty="0"/>
              <a:t>Vědět, že on má vše ve své 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Duchovní praktiky</a:t>
            </a:r>
            <a:endParaRPr lang="cs-CZ" dirty="0"/>
          </a:p>
          <a:p>
            <a:pPr lvl="0"/>
            <a:r>
              <a:rPr lang="cs-CZ" dirty="0"/>
              <a:t>Potřeba věnovat se duchovním praktikám – pravidelné aktivity podporující klientův vztah k transcendenci</a:t>
            </a:r>
          </a:p>
          <a:p>
            <a:pPr lvl="0"/>
            <a:r>
              <a:rPr lang="cs-CZ" dirty="0"/>
              <a:t>Klientův vztah k transcendenci naopak pomáhá zvládat obtíže, např. Poskytováním transcendentního smyslu situace</a:t>
            </a:r>
          </a:p>
          <a:p>
            <a:pPr lvl="0"/>
            <a:r>
              <a:rPr lang="cs-CZ" dirty="0"/>
              <a:t>Potřeba věnovat se modlitbě – asi nejčastější duchovní praxe</a:t>
            </a:r>
          </a:p>
          <a:p>
            <a:pPr lvl="0"/>
            <a:r>
              <a:rPr lang="cs-CZ" dirty="0"/>
              <a:t>Čtení Bible</a:t>
            </a:r>
          </a:p>
          <a:p>
            <a:pPr lvl="0"/>
            <a:r>
              <a:rPr lang="cs-CZ" dirty="0"/>
              <a:t>Meditaci</a:t>
            </a:r>
          </a:p>
          <a:p>
            <a:pPr lvl="0"/>
            <a:r>
              <a:rPr lang="cs-CZ" dirty="0"/>
              <a:t>Přemýšlení (</a:t>
            </a:r>
            <a:r>
              <a:rPr lang="cs-CZ" dirty="0" err="1"/>
              <a:t>reflexion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Využívat náboženské služby</a:t>
            </a:r>
          </a:p>
          <a:p>
            <a:pPr lvl="0"/>
            <a:r>
              <a:rPr lang="cs-CZ" dirty="0"/>
              <a:t>Potřeba poslechu duchovních záznamů a </a:t>
            </a:r>
            <a:r>
              <a:rPr lang="cs-CZ" dirty="0" smtClean="0"/>
              <a:t>poselství</a:t>
            </a:r>
            <a:endParaRPr lang="cs-CZ" dirty="0"/>
          </a:p>
          <a:p>
            <a:pPr lvl="0"/>
            <a:r>
              <a:rPr lang="cs-CZ" dirty="0"/>
              <a:t>Poslouchat duchovní hudbu</a:t>
            </a:r>
          </a:p>
          <a:p>
            <a:pPr lvl="0"/>
            <a:r>
              <a:rPr lang="cs-CZ" dirty="0"/>
              <a:t>Číst duchovní literaturu</a:t>
            </a:r>
          </a:p>
          <a:p>
            <a:pPr lvl="0"/>
            <a:r>
              <a:rPr lang="cs-CZ" dirty="0"/>
              <a:t>Přijímat svátosti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040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Náboženské povinnosti</a:t>
            </a:r>
            <a:endParaRPr lang="cs-CZ" dirty="0"/>
          </a:p>
          <a:p>
            <a:pPr lvl="0"/>
            <a:r>
              <a:rPr lang="cs-CZ" dirty="0"/>
              <a:t>Potřeby související s naukou klientovy náboženské tradice</a:t>
            </a:r>
          </a:p>
          <a:p>
            <a:pPr lvl="0"/>
            <a:r>
              <a:rPr lang="cs-CZ" dirty="0"/>
              <a:t>Větší míra závaznosti (normativnosti) než u duchovních praktik</a:t>
            </a:r>
          </a:p>
          <a:p>
            <a:pPr lvl="0"/>
            <a:r>
              <a:rPr lang="cs-CZ" dirty="0"/>
              <a:t>Např. košer/</a:t>
            </a:r>
            <a:r>
              <a:rPr lang="cs-CZ" dirty="0" err="1"/>
              <a:t>halaad</a:t>
            </a:r>
            <a:r>
              <a:rPr lang="cs-CZ" dirty="0"/>
              <a:t> jídlo (židé/muslimové)</a:t>
            </a:r>
          </a:p>
          <a:p>
            <a:pPr lvl="0"/>
            <a:r>
              <a:rPr lang="cs-CZ" dirty="0"/>
              <a:t>Zákaz krevních preparátů (jehovisté)</a:t>
            </a:r>
          </a:p>
          <a:p>
            <a:pPr lvl="0"/>
            <a:r>
              <a:rPr lang="cs-CZ" dirty="0"/>
              <a:t>Respekt k cudnosti (</a:t>
            </a:r>
            <a:r>
              <a:rPr lang="cs-CZ" dirty="0" err="1"/>
              <a:t>modesty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Respektování genderových rolí</a:t>
            </a:r>
          </a:p>
          <a:p>
            <a:pPr lvl="0"/>
            <a:r>
              <a:rPr lang="cs-CZ" dirty="0"/>
              <a:t>Specifické požadavky ohledně smrti a pohřbu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74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Konceptualizace spirituality a religiozity/náboženství</a:t>
            </a:r>
          </a:p>
          <a:p>
            <a:pPr lvl="0"/>
            <a:r>
              <a:rPr lang="cs-CZ" dirty="0"/>
              <a:t>Duchovní potřeby v rámci „teorie potřeb“</a:t>
            </a:r>
          </a:p>
          <a:p>
            <a:pPr lvl="0"/>
            <a:r>
              <a:rPr lang="cs-CZ" dirty="0"/>
              <a:t>Duchovní potřeby na pozadí výzkumu korelace spirituality/religiozity a zdraví</a:t>
            </a:r>
          </a:p>
          <a:p>
            <a:pPr lvl="0"/>
            <a:r>
              <a:rPr lang="cs-CZ" dirty="0"/>
              <a:t>Duchovní potřeby v sektoru zdravotnictví</a:t>
            </a:r>
          </a:p>
          <a:p>
            <a:pPr lvl="0"/>
            <a:r>
              <a:rPr lang="cs-CZ" dirty="0"/>
              <a:t>Spirituální </a:t>
            </a:r>
            <a:r>
              <a:rPr lang="cs-CZ" dirty="0" err="1"/>
              <a:t>distres</a:t>
            </a:r>
            <a:r>
              <a:rPr lang="cs-CZ" dirty="0"/>
              <a:t> a jeho symptomy</a:t>
            </a:r>
          </a:p>
          <a:p>
            <a:pPr lvl="0"/>
            <a:r>
              <a:rPr lang="cs-CZ" dirty="0"/>
              <a:t>Duchovní sebeposouzení</a:t>
            </a:r>
          </a:p>
          <a:p>
            <a:pPr lvl="0"/>
            <a:r>
              <a:rPr lang="cs-CZ" dirty="0"/>
              <a:t>Duchovní posouzení klienta</a:t>
            </a:r>
          </a:p>
          <a:p>
            <a:pPr lvl="0"/>
            <a:r>
              <a:rPr lang="cs-CZ" dirty="0"/>
              <a:t>Duchovně orientované intervence </a:t>
            </a:r>
            <a:r>
              <a:rPr lang="cs-CZ" dirty="0" err="1"/>
              <a:t>spr-níka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26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Meziosobní styky</a:t>
            </a:r>
            <a:endParaRPr lang="cs-CZ" dirty="0"/>
          </a:p>
          <a:p>
            <a:pPr lvl="0"/>
            <a:r>
              <a:rPr lang="cs-CZ" dirty="0"/>
              <a:t>Potřeba horizontálních kontaktů s druhými</a:t>
            </a:r>
          </a:p>
          <a:p>
            <a:pPr lvl="0"/>
            <a:r>
              <a:rPr lang="cs-CZ" dirty="0"/>
              <a:t>S duchovními (kaplani, kněží, pastor)</a:t>
            </a:r>
          </a:p>
          <a:p>
            <a:pPr lvl="0"/>
            <a:r>
              <a:rPr lang="cs-CZ" dirty="0"/>
              <a:t>S přáteli, rodinou i se zemřelými</a:t>
            </a:r>
          </a:p>
          <a:p>
            <a:pPr lvl="0"/>
            <a:r>
              <a:rPr lang="cs-CZ" dirty="0"/>
              <a:t>Potřeba setkání s rodinou</a:t>
            </a:r>
          </a:p>
          <a:p>
            <a:pPr lvl="0"/>
            <a:r>
              <a:rPr lang="cs-CZ" dirty="0"/>
              <a:t>Konverzace s lidmi stejných duchovních názorů</a:t>
            </a:r>
          </a:p>
          <a:p>
            <a:pPr lvl="0"/>
            <a:r>
              <a:rPr lang="cs-CZ" dirty="0"/>
              <a:t>Vědět, že se z něj někdo modlí</a:t>
            </a:r>
          </a:p>
          <a:p>
            <a:pPr lvl="0"/>
            <a:r>
              <a:rPr lang="cs-CZ" dirty="0"/>
              <a:t>Dosáhnout smíření s lidmi, kterým v minulosti ublížili</a:t>
            </a:r>
          </a:p>
          <a:p>
            <a:pPr lvl="0"/>
            <a:r>
              <a:rPr lang="cs-CZ" dirty="0"/>
              <a:t>Zakusit hmatatelné projevy podpory a povzbuzení</a:t>
            </a:r>
          </a:p>
          <a:p>
            <a:pPr lvl="0"/>
            <a:r>
              <a:rPr lang="cs-CZ" dirty="0"/>
              <a:t>Být druhými oceňován a milován</a:t>
            </a:r>
          </a:p>
          <a:p>
            <a:pPr lvl="0"/>
            <a:r>
              <a:rPr lang="cs-CZ" dirty="0"/>
              <a:t>Potřeba prosté fyzické přítomnosti někoho druhého</a:t>
            </a:r>
          </a:p>
          <a:p>
            <a:pPr lvl="0"/>
            <a:r>
              <a:rPr lang="cs-CZ" dirty="0"/>
              <a:t>Rodiče </a:t>
            </a:r>
            <a:r>
              <a:rPr lang="cs-CZ" dirty="0" smtClean="0"/>
              <a:t>zaměřených </a:t>
            </a:r>
            <a:r>
              <a:rPr lang="cs-CZ" dirty="0"/>
              <a:t>dětí </a:t>
            </a:r>
            <a:r>
              <a:rPr lang="cs-CZ" dirty="0" smtClean="0"/>
              <a:t>pociťovali </a:t>
            </a:r>
            <a:r>
              <a:rPr lang="cs-CZ" dirty="0"/>
              <a:t>potřebu zůstat s ním ve spojení pomocí myšlenek, pamětních událostí (</a:t>
            </a:r>
            <a:r>
              <a:rPr lang="cs-CZ" dirty="0" err="1"/>
              <a:t>memorials</a:t>
            </a:r>
            <a:r>
              <a:rPr lang="cs-CZ" dirty="0"/>
              <a:t>) a vzpomínek (</a:t>
            </a:r>
            <a:r>
              <a:rPr lang="cs-CZ" dirty="0" err="1"/>
              <a:t>mementos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343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Interakce s profesionálním personálem</a:t>
            </a:r>
            <a:endParaRPr lang="cs-CZ" dirty="0"/>
          </a:p>
          <a:p>
            <a:pPr lvl="0"/>
            <a:r>
              <a:rPr lang="cs-CZ" dirty="0"/>
              <a:t>Personál je lidskou tváří systému zdravotní péče</a:t>
            </a:r>
          </a:p>
          <a:p>
            <a:pPr lvl="0"/>
            <a:r>
              <a:rPr lang="cs-CZ" dirty="0"/>
              <a:t>Potřeba přátelských výrazů obličeje, slov a řeči těla</a:t>
            </a:r>
          </a:p>
          <a:p>
            <a:pPr lvl="0"/>
            <a:r>
              <a:rPr lang="cs-CZ" dirty="0"/>
              <a:t>Projevy respektu a důstojnosti, empatie</a:t>
            </a:r>
          </a:p>
          <a:p>
            <a:pPr lvl="0"/>
            <a:r>
              <a:rPr lang="cs-CZ" dirty="0"/>
              <a:t>Úplné a přesné lékařské informace</a:t>
            </a:r>
          </a:p>
          <a:p>
            <a:pPr lvl="0"/>
            <a:r>
              <a:rPr lang="cs-CZ" dirty="0"/>
              <a:t>Potřeba prodiskutovat možnosti léčby a jejich následky</a:t>
            </a:r>
          </a:p>
          <a:p>
            <a:pPr lvl="0"/>
            <a:r>
              <a:rPr lang="cs-CZ" dirty="0"/>
              <a:t>Potřeba důvěry, integrity a ochoty se za pacienta postavit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806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k výsledkům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Ne </a:t>
            </a:r>
            <a:r>
              <a:rPr lang="cs-CZ" dirty="0"/>
              <a:t>každý klient pociťoval všechny uvedené potřeby</a:t>
            </a:r>
          </a:p>
          <a:p>
            <a:pPr lvl="0"/>
            <a:r>
              <a:rPr lang="cs-CZ" dirty="0"/>
              <a:t>Seznam kategorií vytváří vnímavost vůči potenciálním potřebám</a:t>
            </a:r>
          </a:p>
          <a:p>
            <a:pPr lvl="0"/>
            <a:r>
              <a:rPr lang="cs-CZ" dirty="0"/>
              <a:t>Úvodní </a:t>
            </a:r>
            <a:r>
              <a:rPr lang="cs-CZ" dirty="0" smtClean="0"/>
              <a:t>krátké </a:t>
            </a:r>
            <a:r>
              <a:rPr lang="cs-CZ" dirty="0"/>
              <a:t>duchovní posouzení – první platforma, na níž klient s potřebami může komunikovat své </a:t>
            </a:r>
            <a:r>
              <a:rPr lang="cs-CZ" dirty="0" smtClean="0"/>
              <a:t>preference </a:t>
            </a:r>
            <a:r>
              <a:rPr lang="cs-CZ" dirty="0"/>
              <a:t>a u klienta, který je nemá, není zbytečně zatěžován</a:t>
            </a:r>
          </a:p>
          <a:p>
            <a:pPr lvl="0"/>
            <a:r>
              <a:rPr lang="cs-CZ" dirty="0"/>
              <a:t>Pokud úvodní posouzení signalizuje, že spiritualita může být relevantním faktorem v péči o klienta, může se použít obsáhlé posouzení</a:t>
            </a:r>
          </a:p>
          <a:p>
            <a:pPr lvl="0"/>
            <a:r>
              <a:rPr lang="cs-CZ" dirty="0"/>
              <a:t>Je třeba dbát na </a:t>
            </a:r>
            <a:r>
              <a:rPr lang="cs-CZ" dirty="0" smtClean="0"/>
              <a:t>klientovo </a:t>
            </a:r>
            <a:r>
              <a:rPr lang="cs-CZ" dirty="0"/>
              <a:t>sebeurčení</a:t>
            </a:r>
          </a:p>
          <a:p>
            <a:pPr lvl="0"/>
            <a:r>
              <a:rPr lang="cs-CZ" dirty="0"/>
              <a:t>Zůstávat v mezích svých profesních kompetencí</a:t>
            </a:r>
          </a:p>
          <a:p>
            <a:pPr lvl="0"/>
            <a:r>
              <a:rPr lang="cs-CZ" dirty="0"/>
              <a:t>Duchovní potřeby jsou naplňovány v kontextu vztahu – pomáhající vztah je už </a:t>
            </a:r>
            <a:r>
              <a:rPr lang="cs-CZ" dirty="0" smtClean="0"/>
              <a:t>implicitně </a:t>
            </a:r>
            <a:r>
              <a:rPr lang="cs-CZ" dirty="0"/>
              <a:t>spirituální (Canda/Furman, 2010)</a:t>
            </a:r>
          </a:p>
          <a:p>
            <a:pPr lvl="0"/>
            <a:r>
              <a:rPr lang="cs-CZ" dirty="0" smtClean="0"/>
              <a:t>Empatie, </a:t>
            </a:r>
            <a:r>
              <a:rPr lang="cs-CZ" dirty="0"/>
              <a:t>vřelost, opravdovost – klíčové faktory pomáhajícího vztahu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321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Duchovní potřeby hospitalizovaných geriatrických pacientů </a:t>
            </a:r>
            <a:r>
              <a:rPr lang="cs-CZ" sz="2800" dirty="0" smtClean="0"/>
              <a:t>(</a:t>
            </a:r>
            <a:r>
              <a:rPr lang="cs-CZ" sz="2800" dirty="0" err="1" smtClean="0"/>
              <a:t>Monod</a:t>
            </a:r>
            <a:r>
              <a:rPr lang="cs-CZ" sz="2800" dirty="0" smtClean="0"/>
              <a:t> et al. 2010)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008698"/>
              </p:ext>
            </p:extLst>
          </p:nvPr>
        </p:nvGraphicFramePr>
        <p:xfrm>
          <a:off x="899592" y="1700809"/>
          <a:ext cx="7560840" cy="4700960"/>
        </p:xfrm>
        <a:graphic>
          <a:graphicData uri="http://schemas.openxmlformats.org/drawingml/2006/table">
            <a:tbl>
              <a:tblPr firstRow="1" firstCol="1" bandRow="1"/>
              <a:tblGrid>
                <a:gridCol w="3780420"/>
                <a:gridCol w="3780420"/>
              </a:tblGrid>
              <a:tr h="850595">
                <a:tc>
                  <a:txBody>
                    <a:bodyPr/>
                    <a:lstStyle/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Potřeba životní rovnováhy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udržet/obnovit životní rovnováhu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naučit se lépe zvládat nemoc nebo postižení.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2">
                <a:tc>
                  <a:txBody>
                    <a:bodyPr/>
                    <a:lstStyle/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Potřeba spojení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spojení s vlastním existenciálním základem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potřeba vnímat krásu (estetický cit).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2">
                <a:tc>
                  <a:txBody>
                    <a:bodyPr/>
                    <a:lstStyle/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Potřeba respektování hodnot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aby zdravotnický personál znal a respektoval pacientovy hodnoty.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Potřeba udržet si kontrolu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rozumět a cítit se začleněný do procesů rozhodování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>
                          <a:effectLst/>
                          <a:latin typeface="Calibri"/>
                          <a:ea typeface="Times New Roman"/>
                        </a:rPr>
                        <a:t>podílet se na rozhodování a jednání personálu.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657">
                <a:tc>
                  <a:txBody>
                    <a:bodyPr/>
                    <a:lstStyle/>
                    <a:p>
                      <a:pPr algn="ctr"/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Potřeba zachovat si identitu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  <a:p>
                      <a:r>
                        <a:rPr lang="cs-CZ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cs-CZ" sz="16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být milován,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aby pacientovi bylo nasloucháno,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aby se mu dostávalo uznání, doteku,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mít pozitivní </a:t>
                      </a:r>
                      <a:r>
                        <a:rPr lang="cs-CZ" sz="1600" dirty="0" err="1">
                          <a:effectLst/>
                          <a:latin typeface="Calibri"/>
                          <a:ea typeface="Times New Roman"/>
                        </a:rPr>
                        <a:t>sebeobraz</a:t>
                      </a: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</a:p>
                    <a:p>
                      <a:pPr marL="342900" lvl="0" indent="-342900"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  <a:latin typeface="Calibri"/>
                          <a:ea typeface="Times New Roman"/>
                        </a:rPr>
                        <a:t>dosáhnout odpuštění.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857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Duchovní potřeby u </a:t>
            </a:r>
            <a:r>
              <a:rPr lang="cs-CZ" sz="2800" dirty="0" err="1"/>
              <a:t>neuroonkologických</a:t>
            </a:r>
            <a:r>
              <a:rPr lang="cs-CZ" sz="2800" dirty="0"/>
              <a:t> </a:t>
            </a:r>
            <a:r>
              <a:rPr lang="cs-CZ" sz="2800" dirty="0" smtClean="0"/>
              <a:t>pacientů (</a:t>
            </a:r>
            <a:r>
              <a:rPr lang="cs-CZ" sz="2800" dirty="0" err="1" smtClean="0"/>
              <a:t>Nixon</a:t>
            </a:r>
            <a:r>
              <a:rPr lang="cs-CZ" sz="2800" dirty="0" smtClean="0"/>
              <a:t> </a:t>
            </a:r>
            <a:r>
              <a:rPr lang="cs-CZ" sz="2800" dirty="0"/>
              <a:t>a </a:t>
            </a:r>
            <a:r>
              <a:rPr lang="cs-CZ" sz="2800" dirty="0" err="1"/>
              <a:t>Narayanasamy</a:t>
            </a:r>
            <a:r>
              <a:rPr lang="cs-CZ" sz="2800" dirty="0"/>
              <a:t> </a:t>
            </a:r>
            <a:r>
              <a:rPr lang="cs-CZ" sz="2800" dirty="0" smtClean="0"/>
              <a:t>2010</a:t>
            </a:r>
            <a:r>
              <a:rPr lang="cs-CZ" sz="2800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111910"/>
              </p:ext>
            </p:extLst>
          </p:nvPr>
        </p:nvGraphicFramePr>
        <p:xfrm>
          <a:off x="457200" y="1700808"/>
          <a:ext cx="8229600" cy="3855720"/>
        </p:xfrm>
        <a:graphic>
          <a:graphicData uri="http://schemas.openxmlformats.org/drawingml/2006/table">
            <a:tbl>
              <a:tblPr firstRow="1" lastRow="1"/>
              <a:tblGrid>
                <a:gridCol w="5262392"/>
                <a:gridCol w="162560"/>
                <a:gridCol w="1403970"/>
                <a:gridCol w="1400678"/>
              </a:tblGrid>
              <a:tr h="333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Duchovní potřeby </a:t>
                      </a:r>
                      <a:r>
                        <a:rPr lang="cs-CZ" sz="2000" b="1" dirty="0" err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neuroonlologických</a:t>
                      </a: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pacientů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Rodinná opora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Emocionální opora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Kontakty*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Náboženské potřeby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Popovídat si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Útěcha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Samota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Plánovat budoucnost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Přemýšlet o smyslu života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cs-CZ" sz="1100" b="1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cs-CZ" sz="11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cs-CZ" sz="1100" b="1" dirty="0">
                          <a:solidFill>
                            <a:srgbClr val="365F9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4091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Spirituální </a:t>
            </a:r>
            <a:r>
              <a:rPr lang="cs-CZ" dirty="0" err="1"/>
              <a:t>distres</a:t>
            </a:r>
            <a:r>
              <a:rPr lang="cs-CZ" dirty="0"/>
              <a:t> a jeho symptomy a </a:t>
            </a:r>
            <a:r>
              <a:rPr lang="cs-CZ" dirty="0" err="1"/>
              <a:t>diagnostiska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„</a:t>
            </a:r>
            <a:r>
              <a:rPr lang="cs-CZ" b="1" dirty="0"/>
              <a:t>porucha v životním principu, který proniká celé bytí osoby a integruje a přesahuje její biologickou a psychologickou stránku</a:t>
            </a:r>
            <a:r>
              <a:rPr lang="cs-CZ" dirty="0"/>
              <a:t>“ </a:t>
            </a:r>
            <a:r>
              <a:rPr lang="cs-CZ" dirty="0" smtClean="0"/>
              <a:t>(</a:t>
            </a:r>
            <a:r>
              <a:rPr lang="cs-CZ" dirty="0" err="1" smtClean="0"/>
              <a:t>North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Nurcing</a:t>
            </a:r>
            <a:r>
              <a:rPr lang="cs-CZ" dirty="0" smtClean="0"/>
              <a:t> </a:t>
            </a:r>
            <a:r>
              <a:rPr lang="cs-CZ" dirty="0" err="1" smtClean="0"/>
              <a:t>Diagnosis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/>
              <a:t>1999)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 err="1"/>
              <a:t>Monod</a:t>
            </a:r>
            <a:r>
              <a:rPr lang="cs-CZ" dirty="0"/>
              <a:t> aj. (2010) jej definují jako „</a:t>
            </a:r>
            <a:r>
              <a:rPr lang="cs-CZ" b="1" dirty="0"/>
              <a:t>stav, v němž je pacientův systém přesvědčení nebo hodnot, jež mu poskytují energii, naději a smysl do života, ohrožen poruchou</a:t>
            </a:r>
            <a:r>
              <a:rPr lang="cs-CZ" dirty="0"/>
              <a:t>“</a:t>
            </a:r>
          </a:p>
          <a:p>
            <a:pPr lvl="0"/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dirty="0"/>
              <a:t>NANDA </a:t>
            </a:r>
            <a:r>
              <a:rPr lang="cs-CZ" dirty="0" smtClean="0"/>
              <a:t>zařazuje </a:t>
            </a:r>
            <a:r>
              <a:rPr lang="cs-CZ" dirty="0"/>
              <a:t>spirituální </a:t>
            </a:r>
            <a:r>
              <a:rPr lang="cs-CZ" dirty="0" err="1"/>
              <a:t>distres</a:t>
            </a:r>
            <a:r>
              <a:rPr lang="cs-CZ" dirty="0"/>
              <a:t> (v české verzi uváděný jako „duchovní nouze“) mezi </a:t>
            </a:r>
            <a:r>
              <a:rPr lang="cs-CZ" b="1" dirty="0"/>
              <a:t>ošetřovatelské diagnózy od r. 1980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Dnes ho NANDA International zařazuje do </a:t>
            </a:r>
            <a:r>
              <a:rPr lang="cs-CZ" b="1" dirty="0"/>
              <a:t>10. domény</a:t>
            </a:r>
            <a:r>
              <a:rPr lang="cs-CZ" dirty="0"/>
              <a:t> (životní principy)</a:t>
            </a:r>
          </a:p>
          <a:p>
            <a:pPr lvl="0"/>
            <a:r>
              <a:rPr lang="cs-CZ" dirty="0"/>
              <a:t> </a:t>
            </a:r>
          </a:p>
          <a:p>
            <a:pPr lvl="0"/>
            <a:r>
              <a:rPr lang="cs-CZ" dirty="0"/>
              <a:t>Ani originální, ani českou mutaci NANDA jsem neměl k dispozici, opřel jsem se proto o dva jiné </a:t>
            </a:r>
            <a:r>
              <a:rPr lang="cs-CZ" dirty="0" smtClean="0"/>
              <a:t>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8564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Otázky zjišťující symptomy </a:t>
            </a:r>
            <a:r>
              <a:rPr lang="cs-CZ" sz="3100" dirty="0"/>
              <a:t>spirituálního </a:t>
            </a:r>
            <a:r>
              <a:rPr lang="cs-CZ" sz="3100" dirty="0" err="1"/>
              <a:t>distresu</a:t>
            </a:r>
            <a:r>
              <a:rPr lang="cs-CZ" sz="3100" dirty="0"/>
              <a:t> </a:t>
            </a:r>
            <a:r>
              <a:rPr lang="cs-CZ" sz="3100" b="1" dirty="0"/>
              <a:t>(</a:t>
            </a:r>
            <a:r>
              <a:rPr lang="cs-CZ" sz="3100" dirty="0" err="1"/>
              <a:t>O'Brien</a:t>
            </a:r>
            <a:r>
              <a:rPr lang="cs-CZ" sz="3100" dirty="0"/>
              <a:t> 1982, s. 102, 106-107)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943359"/>
              </p:ext>
            </p:extLst>
          </p:nvPr>
        </p:nvGraphicFramePr>
        <p:xfrm>
          <a:off x="1115616" y="1196753"/>
          <a:ext cx="6624736" cy="5538587"/>
        </p:xfrm>
        <a:graphic>
          <a:graphicData uri="http://schemas.openxmlformats.org/drawingml/2006/table">
            <a:tbl>
              <a:tblPr firstRow="1" firstCol="1" bandRow="1"/>
              <a:tblGrid>
                <a:gridCol w="1893163"/>
                <a:gridCol w="2418522"/>
                <a:gridCol w="2313051"/>
              </a:tblGrid>
              <a:tr h="201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Symptomy spirituálního distresu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Aspekty symptomů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Zjišťovací otázky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60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Duchovní bolest </a:t>
                      </a: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(spiritual pain)</a:t>
                      </a: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výrazy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nepokoje z bolesti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týkající se vztahu dotyčného k Bohu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verbalizace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pocitů prázdnoty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a nedostatku duchovního naplnění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a/nebo nedostatek pokoje v rámci vlastního vztahu ke Stvořiteli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Cítíte někdy bolest s ohledem na svou spiritualitu nebo víru? 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Cítíte bolest z nejistoty nebo slabé víry?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80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Duchovní odcizení </a:t>
                      </a: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(spiritual alienation)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výrazy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osamělosti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nebo pocit, že Bůh je velmi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vzdálen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od každodenního života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verbalizace pocitů, že člověka je na všechno v době zkoušky a nouze sám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a/nebo negatnivní postoj s ohledem na zakoušení jakékoliv útěchy či pomoci do Boha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Cítíte se často vzdálen Bohu? 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Zdá se Vám, že je vzdálen Vašemu životu?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60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Duchovní úzkost </a:t>
                      </a: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(spiritual anxiety)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výrazy, které signalizují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strach z Božího hněvu a trestu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strach, že se Bůh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nepostará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ani okamžitě ani v budoucnosti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obavy, že Bůh je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nespokojený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s chováním dotyčného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Máte pocit, že Bůh se nestrará o vaše potřeby? 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Že „tu není“, když ho potřebujete?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20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Duchovní vina </a:t>
                      </a: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(spiritual guilt)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výrazy, které signalizují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selhání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dotyčného, když nenaplnil to, co v životě naplnit měl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a/nebo udělal něco, co se Bohu protiví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artikulace zájmu o to, „jaký“ život to vedl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Udělal jste někdy něco, za co by se na vás Bůh mohl hněvat? 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Cítíte se zle, že jste něco udělal nebo neudělal něco, co ste měl?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20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Duchovní ztráta </a:t>
                      </a: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(spiritual loss)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 výrazy pocitů, že </a:t>
                      </a: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ztratil</a:t>
                      </a: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 dočasně Boží lásku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 obavy, že vztah k Bohu je něčím </a:t>
                      </a: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ohrožen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- pocity </a:t>
                      </a: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prázdnoty</a:t>
                      </a: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 vůči duchovním věcem</a:t>
                      </a: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Máte někdy dojem, že jste ztratil Boží lásku? 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Nebo že jste vztah k němu zničil nebo oslabil? 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Že se k vám obrátil zády?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20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Duchovní hněv </a:t>
                      </a: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(spiritual anger)</a:t>
                      </a: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výrazy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frustrace nebo vzteku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na Bohu, jenž dovolil nemoc nebo jinou zkoušku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poznámky o „neférovosti“ Boha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negativní poznámky o institučním náboženství nebo jeho autoritách či osobách v duchovní péči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Zlobíte se na Boha, že dopustil vaši nemoc? 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Obviňujete ho z toho někdy? 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Myslíte, že se k vám chová neférově?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60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Duchovní beznaděj </a:t>
                      </a:r>
                      <a:r>
                        <a:rPr lang="cs-CZ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(spiritual despair)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výrazy, které signalizují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nedostatek naděje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v možnost nějaký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vztah k Bohu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vůbec </a:t>
                      </a:r>
                      <a:r>
                        <a:rPr lang="cs-CZ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navázat</a:t>
                      </a:r>
                      <a:r>
                        <a:rPr lang="cs-CZ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či na možnost se mu zalíbit</a:t>
                      </a:r>
                      <a:endParaRPr lang="cs-CZ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Myslíte, že není naděje získat Boží lásku? </a:t>
                      </a:r>
                      <a:endParaRPr lang="cs-CZ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Líbit se mu? </a:t>
                      </a:r>
                      <a:endParaRPr lang="cs-CZ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Že Bůh už vás vůbec nemiluje?</a:t>
                      </a:r>
                      <a:endParaRPr lang="cs-CZ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58" marR="328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608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200" b="1" dirty="0" err="1"/>
              <a:t>Spiritual</a:t>
            </a:r>
            <a:r>
              <a:rPr lang="cs-CZ" sz="3200" b="1" dirty="0"/>
              <a:t> </a:t>
            </a:r>
            <a:r>
              <a:rPr lang="cs-CZ" sz="3200" b="1" dirty="0" err="1"/>
              <a:t>distress</a:t>
            </a:r>
            <a:r>
              <a:rPr lang="cs-CZ" sz="3200" b="1" dirty="0"/>
              <a:t> </a:t>
            </a:r>
            <a:r>
              <a:rPr lang="cs-CZ" sz="3200" b="1" dirty="0" err="1"/>
              <a:t>assessment</a:t>
            </a:r>
            <a:r>
              <a:rPr lang="cs-CZ" sz="3200" b="1" dirty="0"/>
              <a:t> </a:t>
            </a:r>
            <a:r>
              <a:rPr lang="cs-CZ" sz="3200" b="1" dirty="0" err="1"/>
              <a:t>tool</a:t>
            </a:r>
            <a:r>
              <a:rPr lang="cs-CZ" sz="3200" dirty="0"/>
              <a:t> </a:t>
            </a:r>
            <a:r>
              <a:rPr lang="cs-CZ" sz="3200" b="1" dirty="0"/>
              <a:t>(SDAT)</a:t>
            </a:r>
            <a:r>
              <a:rPr lang="cs-CZ" sz="3200" dirty="0"/>
              <a:t> u hospitalizovaných pacientů </a:t>
            </a:r>
            <a:r>
              <a:rPr lang="cs-CZ" sz="3200" dirty="0" smtClean="0"/>
              <a:t>geriatrie (</a:t>
            </a:r>
            <a:r>
              <a:rPr lang="cs-CZ" sz="3200" dirty="0" err="1" smtClean="0"/>
              <a:t>Monod</a:t>
            </a:r>
            <a:r>
              <a:rPr lang="cs-CZ" sz="3200" dirty="0" smtClean="0"/>
              <a:t> et al. 2010)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407248"/>
              </p:ext>
            </p:extLst>
          </p:nvPr>
        </p:nvGraphicFramePr>
        <p:xfrm>
          <a:off x="395535" y="1459707"/>
          <a:ext cx="8352930" cy="5065636"/>
        </p:xfrm>
        <a:graphic>
          <a:graphicData uri="http://schemas.openxmlformats.org/drawingml/2006/table">
            <a:tbl>
              <a:tblPr/>
              <a:tblGrid>
                <a:gridCol w="1779927"/>
                <a:gridCol w="1555934"/>
                <a:gridCol w="1779927"/>
                <a:gridCol w="1718291"/>
                <a:gridCol w="1518851"/>
              </a:tblGrid>
              <a:tr h="166222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Model duchovních potřeb (SNM)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Nástroj pro posouzení duchovního distresu (SDAT)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0057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Interview s pacientem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Analýza interview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98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Duchovní dimenze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Potřeby spojené s duchovními dimenzemi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Soubor otázek pro interview s pacientem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Otázky k analýze interview a k identifikaci nenaplňovaných duchovních potřeb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Bodování nenaplňovaných duchovních potřeb (rozsah od 0 do 3*)</a:t>
                      </a: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65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SMYSL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Celková životní rovnováha</a:t>
                      </a: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indent="-180340"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POTŘEBA ŽIVOTNÍ ROVNOVÁHY</a:t>
                      </a:r>
                      <a:endParaRPr lang="cs-CZ" sz="9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  <a:p>
                      <a:pPr marL="180340" indent="-180340"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Potřeba udržet/obnovit životní rovnováhu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potřeba naučit « žít s » nemocí nebo postižením</a:t>
                      </a: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Má hospitalizace nějaký vliv na to, jak žijete běžně?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Je vaše celková životní rovnováha narušena tím, co se vám nyní přihodilo (hospitalizace, nemoc)?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Máte problém se zvládáním toho, co se vám přihodilo (hospitalizace, nemoc)?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Jakým způsobem pacient hovoří o své potřebě životní rovnováhy?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Je jeho celková životní rovnováha narušena?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 jaké míry je </a:t>
                      </a:r>
                      <a:r>
                        <a:rPr lang="cs-CZ" sz="9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potřeba životní rovnováhy</a:t>
                      </a: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nenaplněna?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5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TRANSCENDENCE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vnější ukotvení osoby</a:t>
                      </a: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POTŘEBA SPOJENÍ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potřeba krásy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Potřeba spojení s vlastním existenciálním základem</a:t>
                      </a: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Hlásíte se k nějakému náboženství, víře nebo spiritualitě?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Mění nějak Váš vztah k Bohu /nebo Vaši spiritualitu to, co se Vám nyní stalo? (být Bohu blíž, dál, žádná změna) 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Je Vaše víra/nebo spiritualita nějak zpochybňována tím, co se Vám nyní stalo?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Mění nebo narušuje nějak to, co se Vám nyní stalo, způsob prožívání a vyjadřování Vaší víry / spirituality?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Jakým způsobem pacient hovoří o své potřebě spojení?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Je jeho potřeba spojení narušena?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 jaké míry je </a:t>
                      </a:r>
                      <a:r>
                        <a:rPr lang="cs-CZ" sz="9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potřeba spojení</a:t>
                      </a: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nenaplněna?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99" marR="353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335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98395"/>
              </p:ext>
            </p:extLst>
          </p:nvPr>
        </p:nvGraphicFramePr>
        <p:xfrm>
          <a:off x="323528" y="188640"/>
          <a:ext cx="8424936" cy="6378118"/>
        </p:xfrm>
        <a:graphic>
          <a:graphicData uri="http://schemas.openxmlformats.org/drawingml/2006/table">
            <a:tbl>
              <a:tblPr/>
              <a:tblGrid>
                <a:gridCol w="1172679"/>
                <a:gridCol w="1716723"/>
                <a:gridCol w="1963865"/>
                <a:gridCol w="1895860"/>
                <a:gridCol w="1675809"/>
              </a:tblGrid>
              <a:tr h="382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HODNOTY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Systém hodnot určuje, co osoba považuje za dobré a pravdivé.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Hodnotový systém osoby se projevuje v lidském jednání a rozhodnutích</a:t>
                      </a: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POTŘEBA RESPEKTOVÁNÍ HODNOT 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cs-CZ" sz="9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Potřeba, aby zdravotnický personál znal a respektoval pacientovy hodnoty a jejich význam pro jeho život</a:t>
                      </a: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POTŘEBA UDRŽET SI KONTROLU 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Potřeba rozumět a cítit se začleněný do procesů rozhodování a podílet se na rozhodování a jednání personálu</a:t>
                      </a:r>
                      <a:r>
                        <a:rPr lang="cs-CZ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Myslíte si, že Vás zdravotní personál zná dostatečně?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Máte dostatek informací o svém zdravotním stavu a cílech Vaší hospitalizace a léčby?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Cítíte se zapojen do rozhodování o Vaší péči?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Jak byste popsal svůj vztah s lékaři a ostatním zdravotním personálem?</a:t>
                      </a:r>
                      <a:endParaRPr lang="cs-CZ" sz="900" dirty="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Jakým způsobem pacient hovoří o své potřebě, aby pečující rozuměli, co má v jeho životě hodnotu a význam? 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Jakým způsobem pacient hovoří o své potřebě rozumět rozhodování a jednání pečujících a být do nich zapojen?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 jaké míry je </a:t>
                      </a:r>
                      <a:r>
                        <a:rPr lang="cs-CZ" sz="9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potřeba</a:t>
                      </a: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9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respektování hodnot</a:t>
                      </a: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nenaplněna?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 jaké míry je </a:t>
                      </a:r>
                      <a:r>
                        <a:rPr lang="cs-CZ" sz="9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potřeba udržet si kontrolu</a:t>
                      </a: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nenaplněna?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PSYCHO-SOCIÁLNÍ IDENTITA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Prostředí (společnost, pečující osoby, rodina, a úzké vztahy), které udržuje pacientovu identitu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POTŘEBA ZACHOVAT SI IDENTITU 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- potřeba být milován a uznáván  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- aby pacientovi bylo nasloucháno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- potřeba být v kontaktu (zejména s vlastním společenstvím víry a dalšími lidmi)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- potřeba mít pozitivní sebeobraz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- potřeba cítit odpuštění a smíření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Máte nějaké starosti nebo problémy s ohledem na Vaši rodinu nebo další blízké osoby?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Jak s Vámi Vaši blízcí nyní jednají? Odpovídá to tomu, co od nich očekáváte?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Cítíte se osamocen?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Můžete mi říci, jakou o sobě máte představu v nynější situaci (nemoc, hospitalizace)?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  <a:latin typeface="Garamond"/>
                          <a:ea typeface="Times New Roman"/>
                          <a:cs typeface="Times New Roman"/>
                        </a:rPr>
                        <a:t>Máte nějaké spojení s Vaším duchovním společenstvím?</a:t>
                      </a:r>
                      <a:endParaRPr lang="cs-CZ" sz="900">
                        <a:effectLst/>
                        <a:latin typeface="CG Omega"/>
                        <a:ea typeface="Times New Roman"/>
                        <a:cs typeface="Times New Roman"/>
                      </a:endParaRP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Jakým způsobem pacient hovoří o své potřebě zachovat si identitu?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 jaké míry je </a:t>
                      </a:r>
                      <a:r>
                        <a:rPr lang="cs-CZ" sz="9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potřeba zachovat si identitu </a:t>
                      </a: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nenaplněna?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fontAlgn="base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"/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70" marR="32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7098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Spirituální bolest u Svatošové (2012)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Není definována</a:t>
            </a:r>
          </a:p>
          <a:p>
            <a:pPr lvl="0"/>
            <a:r>
              <a:rPr lang="cs-CZ" dirty="0"/>
              <a:t>Signály (s. 55):</a:t>
            </a:r>
          </a:p>
          <a:p>
            <a:pPr lvl="1"/>
            <a:r>
              <a:rPr lang="cs-CZ" dirty="0"/>
              <a:t>Neustálá a přehnaná potřeba pozornosti, respektu a lásky</a:t>
            </a:r>
          </a:p>
          <a:p>
            <a:pPr lvl="1"/>
            <a:r>
              <a:rPr lang="cs-CZ" dirty="0"/>
              <a:t>Zmínky o zradě, nespravedlnosti, pronásledování a opuštěnosti, vlastním selhání a neschopnosti</a:t>
            </a:r>
          </a:p>
          <a:p>
            <a:pPr lvl="1"/>
            <a:r>
              <a:rPr lang="cs-CZ" dirty="0"/>
              <a:t>Rezignace</a:t>
            </a:r>
          </a:p>
          <a:p>
            <a:pPr lvl="1"/>
            <a:r>
              <a:rPr lang="cs-CZ" dirty="0"/>
              <a:t>Náhlá změna emocí, hlasu, pohybů těla</a:t>
            </a:r>
          </a:p>
          <a:p>
            <a:pPr lvl="1"/>
            <a:r>
              <a:rPr lang="cs-CZ" dirty="0"/>
              <a:t>Strach</a:t>
            </a:r>
          </a:p>
          <a:p>
            <a:pPr lvl="1"/>
            <a:r>
              <a:rPr lang="cs-CZ" dirty="0"/>
              <a:t>Smutek v očích, </a:t>
            </a:r>
            <a:r>
              <a:rPr lang="cs-CZ" dirty="0" smtClean="0"/>
              <a:t>slzy</a:t>
            </a:r>
            <a:endParaRPr lang="cs-CZ" dirty="0"/>
          </a:p>
          <a:p>
            <a:pPr lvl="0"/>
            <a:r>
              <a:rPr lang="cs-CZ" dirty="0"/>
              <a:t>Většina spirituálních bolestí patří do (s. 58,64)</a:t>
            </a:r>
          </a:p>
          <a:p>
            <a:pPr lvl="1"/>
            <a:r>
              <a:rPr lang="cs-CZ" dirty="0"/>
              <a:t>Potřeby </a:t>
            </a:r>
            <a:r>
              <a:rPr lang="cs-CZ" dirty="0" smtClean="0"/>
              <a:t>odpustit</a:t>
            </a:r>
            <a:endParaRPr lang="cs-CZ" dirty="0"/>
          </a:p>
          <a:p>
            <a:pPr lvl="1"/>
            <a:r>
              <a:rPr lang="cs-CZ" dirty="0"/>
              <a:t>Odpuštění přijmout</a:t>
            </a:r>
          </a:p>
          <a:p>
            <a:pPr lvl="1"/>
            <a:r>
              <a:rPr lang="cs-CZ" dirty="0"/>
              <a:t>Ztráty smyslu</a:t>
            </a:r>
          </a:p>
          <a:p>
            <a:pPr lvl="1"/>
            <a:r>
              <a:rPr lang="cs-CZ" dirty="0"/>
              <a:t>Strachu z trestu</a:t>
            </a:r>
          </a:p>
          <a:p>
            <a:pPr lvl="1"/>
            <a:r>
              <a:rPr lang="cs-CZ" dirty="0"/>
              <a:t>Strachu z neznámého</a:t>
            </a:r>
          </a:p>
          <a:p>
            <a:pPr lvl="1"/>
            <a:r>
              <a:rPr lang="cs-CZ" dirty="0"/>
              <a:t>Pocitu marnosti</a:t>
            </a:r>
          </a:p>
          <a:p>
            <a:pPr lvl="1"/>
            <a:r>
              <a:rPr lang="cs-CZ" dirty="0"/>
              <a:t>Strachu z nesnesitelné bolesti</a:t>
            </a:r>
          </a:p>
          <a:p>
            <a:pPr lvl="1"/>
            <a:r>
              <a:rPr lang="cs-CZ" dirty="0"/>
              <a:t>Strachu ze ztráty lidské důstojnosti v průběhu péče</a:t>
            </a:r>
          </a:p>
          <a:p>
            <a:pPr lvl="1"/>
            <a:r>
              <a:rPr lang="cs-CZ" dirty="0"/>
              <a:t>Obav, že bude člověk nadměrně na obtíž druhých</a:t>
            </a:r>
          </a:p>
        </p:txBody>
      </p:sp>
    </p:spTree>
    <p:extLst>
      <p:ext uri="{BB962C8B-B14F-4D97-AF65-F5344CB8AC3E}">
        <p14:creationId xmlns:p14="http://schemas.microsoft.com/office/powerpoint/2010/main" val="2816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</a:t>
            </a:r>
            <a:r>
              <a:rPr lang="cs-CZ" dirty="0" smtClean="0"/>
              <a:t>ak pojímat </a:t>
            </a:r>
            <a:r>
              <a:rPr lang="cs-CZ" dirty="0" smtClean="0"/>
              <a:t>spiritualitu </a:t>
            </a:r>
            <a:r>
              <a:rPr lang="cs-CZ" dirty="0"/>
              <a:t>a náboženství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600" i="1" dirty="0"/>
              <a:t>Spiritualita</a:t>
            </a:r>
            <a:r>
              <a:rPr lang="cs-CZ" sz="2600" dirty="0"/>
              <a:t> - Odkazuje na univerzální kvalitu lidí a jejich kultur související s hledáním smyslu, účelu, morality, transcendence, blaha a hlubokých vztahů k sobě, druhým a konečné realitě, jakkoliv je tato chápaná (Canda/Furman 2010, 59)</a:t>
            </a:r>
          </a:p>
          <a:p>
            <a:r>
              <a:rPr lang="cs-CZ" sz="2600" i="1" dirty="0"/>
              <a:t>Náboženství</a:t>
            </a:r>
            <a:r>
              <a:rPr lang="cs-CZ" sz="2600" dirty="0"/>
              <a:t> - Institucionalizovaná soustava hodnot, přesvědčení, symbolů, chování a zkušeností orientovaných k duchovním záležitostem a sdílená komunitou a předávaná v čase (Canda/Furman 2010, 59).</a:t>
            </a:r>
          </a:p>
          <a:p>
            <a:r>
              <a:rPr lang="cs-CZ" sz="2600" dirty="0"/>
              <a:t>Oba pojmy jsou obecně pojímány jako odlišné, avšak vzájemně se </a:t>
            </a:r>
            <a:r>
              <a:rPr lang="cs-CZ" sz="2600" dirty="0" smtClean="0"/>
              <a:t>překrývající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03288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Duchovní sebeposouzení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Govier</a:t>
            </a:r>
            <a:r>
              <a:rPr lang="cs-CZ" dirty="0"/>
              <a:t> (1999) doporučuje předtím, než se pomáhající (</a:t>
            </a:r>
            <a:r>
              <a:rPr lang="cs-CZ" dirty="0" err="1"/>
              <a:t>nurse</a:t>
            </a:r>
            <a:r>
              <a:rPr lang="cs-CZ" dirty="0"/>
              <a:t>) začne věnovat spirituálním potřebám druhých, získat cit/pozornost (</a:t>
            </a:r>
            <a:r>
              <a:rPr lang="cs-CZ" dirty="0" err="1"/>
              <a:t>awareness</a:t>
            </a:r>
            <a:r>
              <a:rPr lang="cs-CZ" dirty="0"/>
              <a:t>) k vlastnímu vnitřnímu životu, jinak bude práce se spiritualitou druhých mít charakter </a:t>
            </a:r>
            <a:r>
              <a:rPr lang="cs-CZ" dirty="0" smtClean="0"/>
              <a:t>povrchnosti </a:t>
            </a:r>
            <a:r>
              <a:rPr lang="cs-CZ" dirty="0"/>
              <a:t>a plnění povinnosti. </a:t>
            </a:r>
          </a:p>
          <a:p>
            <a:r>
              <a:rPr lang="cs-CZ" dirty="0"/>
              <a:t>Podobně i Svatošová (2012) varuje, že kdo „</a:t>
            </a:r>
            <a:r>
              <a:rPr lang="cs-CZ" i="1" dirty="0"/>
              <a:t>si neuvědomuje vlastní duchovní potřeby, nechce se jimi zabývat a vytěsňuje je</a:t>
            </a:r>
            <a:r>
              <a:rPr lang="cs-CZ" dirty="0"/>
              <a:t>“, ten nebude schopen diagnostikovat totéž u klientů. Jakmile to klient zaregistruje, „</a:t>
            </a:r>
            <a:r>
              <a:rPr lang="cs-CZ" i="1" dirty="0"/>
              <a:t>stáhne se a drží si ho od těla. Změní téma rozhovoru, mlčí nebo dá nějak jinak najevo svůj nezájem pokračovat v rozhovoru</a:t>
            </a:r>
            <a:r>
              <a:rPr lang="cs-CZ" dirty="0"/>
              <a:t>…“(s.40).</a:t>
            </a:r>
          </a:p>
        </p:txBody>
      </p:sp>
    </p:spTree>
    <p:extLst>
      <p:ext uri="{BB962C8B-B14F-4D97-AF65-F5344CB8AC3E}">
        <p14:creationId xmlns:p14="http://schemas.microsoft.com/office/powerpoint/2010/main" val="2208687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 uvědomění si vlastních potřeb Svatošová nabízí 4 úkoly: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Připustit si svou touhu po lásce: touhu milovat a být milován</a:t>
            </a:r>
          </a:p>
          <a:p>
            <a:pPr lvl="0"/>
            <a:r>
              <a:rPr lang="cs-CZ" dirty="0"/>
              <a:t>Pokusit se o vlastní životní bilanci optikou Podobenství o posledním soudu</a:t>
            </a:r>
          </a:p>
          <a:p>
            <a:pPr lvl="0"/>
            <a:r>
              <a:rPr lang="cs-CZ" dirty="0"/>
              <a:t>Přijmout svůj život včetně daností („</a:t>
            </a:r>
            <a:r>
              <a:rPr lang="cs-CZ" i="1" dirty="0"/>
              <a:t>Kdo svůj život nepřijme se vším všudy, co </a:t>
            </a:r>
            <a:r>
              <a:rPr lang="cs-CZ" i="1" dirty="0" err="1"/>
              <a:t>kněmu</a:t>
            </a:r>
            <a:r>
              <a:rPr lang="cs-CZ" i="1" dirty="0"/>
              <a:t> patří, nikdy se nemůže stát dobrým odborníkem v duchovním doprovázení druhých</a:t>
            </a:r>
            <a:r>
              <a:rPr lang="cs-CZ" dirty="0"/>
              <a:t>“, s. 47), včetně omezení a vlastní smrtelnosti</a:t>
            </a:r>
          </a:p>
          <a:p>
            <a:pPr lvl="0"/>
            <a:r>
              <a:rPr lang="cs-CZ" dirty="0"/>
              <a:t>Přijmout svůj život včetně „životního smetiště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0851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Dotazník vlastní spirituality: otázky k reflexi </a:t>
            </a:r>
            <a:r>
              <a:rPr lang="cs-CZ" dirty="0"/>
              <a:t>(</a:t>
            </a:r>
            <a:r>
              <a:rPr lang="cs-CZ" dirty="0" err="1"/>
              <a:t>Govier</a:t>
            </a:r>
            <a:r>
              <a:rPr lang="cs-CZ" dirty="0"/>
              <a:t> 1999)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V co věřím?</a:t>
            </a:r>
          </a:p>
          <a:p>
            <a:pPr lvl="0"/>
            <a:r>
              <a:rPr lang="cs-CZ" dirty="0"/>
              <a:t>Co dává mému životu smysl?</a:t>
            </a:r>
          </a:p>
          <a:p>
            <a:pPr lvl="0"/>
            <a:r>
              <a:rPr lang="cs-CZ" dirty="0"/>
              <a:t>V co doufám?</a:t>
            </a:r>
          </a:p>
          <a:p>
            <a:pPr lvl="0"/>
            <a:r>
              <a:rPr lang="cs-CZ" dirty="0"/>
              <a:t>Koho mám rád a kdo má rád mě?</a:t>
            </a:r>
          </a:p>
          <a:p>
            <a:pPr lvl="0"/>
            <a:r>
              <a:rPr lang="cs-CZ" dirty="0"/>
              <a:t>Co si pod pojmem spirituality představuji?</a:t>
            </a:r>
          </a:p>
          <a:p>
            <a:pPr lvl="0"/>
            <a:r>
              <a:rPr lang="cs-CZ" dirty="0"/>
              <a:t>Jak jsem na tom ve vztahu k druhým?</a:t>
            </a:r>
          </a:p>
          <a:p>
            <a:pPr lvl="0"/>
            <a:r>
              <a:rPr lang="cs-CZ" dirty="0"/>
              <a:t>Co bych na svých vztazích změnil?</a:t>
            </a:r>
          </a:p>
          <a:p>
            <a:pPr lvl="0"/>
            <a:r>
              <a:rPr lang="cs-CZ" dirty="0"/>
              <a:t>Jsem ochoten uzdravit ty vztahy, které mě </a:t>
            </a:r>
            <a:r>
              <a:rPr lang="cs-CZ" dirty="0" err="1"/>
              <a:t>mě</a:t>
            </a:r>
            <a:r>
              <a:rPr lang="cs-CZ" dirty="0"/>
              <a:t> tíží?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66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Spirituality </a:t>
            </a:r>
            <a:r>
              <a:rPr lang="cs-CZ" b="1" dirty="0" err="1"/>
              <a:t>Self</a:t>
            </a:r>
            <a:r>
              <a:rPr lang="cs-CZ" b="1" dirty="0"/>
              <a:t>-Rating </a:t>
            </a:r>
            <a:r>
              <a:rPr lang="cs-CZ" b="1" dirty="0" err="1" smtClean="0"/>
              <a:t>Scale</a:t>
            </a:r>
            <a:r>
              <a:rPr lang="cs-CZ" b="1" dirty="0" smtClean="0"/>
              <a:t> (</a:t>
            </a:r>
            <a:r>
              <a:rPr lang="cs-CZ" dirty="0" err="1" smtClean="0"/>
              <a:t>Galanter</a:t>
            </a:r>
            <a:r>
              <a:rPr lang="cs-CZ" dirty="0" smtClean="0"/>
              <a:t> </a:t>
            </a:r>
            <a:r>
              <a:rPr lang="cs-CZ" dirty="0"/>
              <a:t>et al. </a:t>
            </a:r>
            <a:r>
              <a:rPr lang="cs-CZ" dirty="0" smtClean="0"/>
              <a:t>2007)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Vytvořeno pro oblast léčby závislostí</a:t>
            </a:r>
          </a:p>
          <a:p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7992888" cy="386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0865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/>
              <a:t>Spiritual</a:t>
            </a:r>
            <a:r>
              <a:rPr lang="cs-CZ" sz="3200" b="1" dirty="0"/>
              <a:t> </a:t>
            </a:r>
            <a:r>
              <a:rPr lang="cs-CZ" sz="3200" b="1" dirty="0" err="1"/>
              <a:t>self-assessment</a:t>
            </a:r>
            <a:r>
              <a:rPr lang="cs-CZ" sz="3200" b="1" dirty="0"/>
              <a:t> index </a:t>
            </a:r>
            <a:r>
              <a:rPr lang="cs-CZ" sz="3200" b="1" dirty="0" err="1"/>
              <a:t>for</a:t>
            </a:r>
            <a:r>
              <a:rPr lang="cs-CZ" sz="3200" b="1" dirty="0"/>
              <a:t> </a:t>
            </a:r>
            <a:r>
              <a:rPr lang="cs-CZ" sz="3200" b="1" dirty="0" err="1"/>
              <a:t>older</a:t>
            </a:r>
            <a:r>
              <a:rPr lang="cs-CZ" sz="3200" b="1" dirty="0"/>
              <a:t> </a:t>
            </a:r>
            <a:r>
              <a:rPr lang="cs-CZ" sz="3200" b="1" dirty="0" err="1" smtClean="0"/>
              <a:t>adults</a:t>
            </a:r>
            <a:r>
              <a:rPr lang="cs-CZ" sz="3200" b="1" dirty="0" smtClean="0"/>
              <a:t> (</a:t>
            </a:r>
            <a:r>
              <a:rPr lang="cs-CZ" sz="3200" dirty="0" err="1" smtClean="0"/>
              <a:t>Stranahan</a:t>
            </a:r>
            <a:r>
              <a:rPr lang="cs-CZ" sz="3200" dirty="0"/>
              <a:t>, S. </a:t>
            </a:r>
            <a:r>
              <a:rPr lang="cs-CZ" sz="3200" dirty="0" smtClean="0"/>
              <a:t>2008</a:t>
            </a:r>
            <a:r>
              <a:rPr lang="cs-CZ" sz="32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cs-CZ" sz="1500" dirty="0"/>
              <a:t>Mám svůj vnitřní zdroj síly a pohody 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Když přemýšlím o budoucnosti, nemám obavy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I když čelím těžkostem, nedám se jimi srazit na kolena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Životní zkoušky mě spíše posilují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Mám někoho, na něhož se </a:t>
            </a:r>
            <a:r>
              <a:rPr lang="cs-CZ" sz="1500" dirty="0" smtClean="0"/>
              <a:t>můžu </a:t>
            </a:r>
            <a:r>
              <a:rPr lang="cs-CZ" sz="1500" dirty="0"/>
              <a:t>obrátit, když mám problémy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Můj vztah k Bohu mi pomáhá čelit životním výzvám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Být s druhými je pro mě hodnotné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Bůh je součástí všech oblastí mého života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Pomáhat druhým mi přináší velkou radost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Jsem usmířená s každým v mém životě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Jsou ještě nějaké věci, které bych chtěl v životě stihnout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Každý den se mám na co těšit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Celkem vzato, jsem spokojen s tím, jak jsem prožil život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Obvykle jsem vytrvalý navzdory překážkám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Věnuji čas obdivu krásy v umění, přírodě, hudbě atd.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Má víra je mi oporou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Osobní modlitba je důležitou součástí mého života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Četba posvátných textů je pro mě významná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Náboženskou praxi pokládám za důležitou (svátosti atd.)</a:t>
            </a:r>
          </a:p>
          <a:p>
            <a:pPr lvl="0">
              <a:buFont typeface="+mj-lt"/>
              <a:buAutoNum type="arabicPeriod"/>
            </a:pPr>
            <a:r>
              <a:rPr lang="cs-CZ" sz="1500" dirty="0"/>
              <a:t>Cítím se posilněn, když se účastním </a:t>
            </a:r>
            <a:r>
              <a:rPr lang="cs-CZ" sz="1500" dirty="0" smtClean="0"/>
              <a:t>bohoslužeb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846167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Bodování </a:t>
            </a:r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/>
              <a:t>naprosto </a:t>
            </a:r>
            <a:r>
              <a:rPr lang="cs-CZ" dirty="0" smtClean="0"/>
              <a:t>nesouhlasím-2-3-4- </a:t>
            </a:r>
            <a:r>
              <a:rPr lang="cs-CZ" dirty="0"/>
              <a:t>5 naprosto souhlasím</a:t>
            </a:r>
          </a:p>
          <a:p>
            <a:r>
              <a:rPr lang="cs-CZ" dirty="0"/>
              <a:t>Součet:</a:t>
            </a:r>
          </a:p>
          <a:p>
            <a:pPr lvl="0"/>
            <a:r>
              <a:rPr lang="cs-CZ" dirty="0"/>
              <a:t>Otázky 1-5 celkový součet pro </a:t>
            </a:r>
            <a:r>
              <a:rPr lang="cs-CZ" i="1" dirty="0"/>
              <a:t>oblast vnitřní síly naděje a zvládání</a:t>
            </a:r>
            <a:endParaRPr lang="cs-CZ" dirty="0"/>
          </a:p>
          <a:p>
            <a:pPr lvl="0"/>
            <a:r>
              <a:rPr lang="cs-CZ" dirty="0"/>
              <a:t>Otázky 6-10 </a:t>
            </a:r>
            <a:r>
              <a:rPr lang="cs-CZ" i="1" dirty="0"/>
              <a:t>oblast transcendence</a:t>
            </a:r>
            <a:endParaRPr lang="cs-CZ" dirty="0"/>
          </a:p>
          <a:p>
            <a:pPr lvl="0"/>
            <a:r>
              <a:rPr lang="cs-CZ" dirty="0"/>
              <a:t>11-15 oblast </a:t>
            </a:r>
            <a:r>
              <a:rPr lang="cs-CZ" i="1" dirty="0"/>
              <a:t>smyslu a účelu</a:t>
            </a:r>
            <a:endParaRPr lang="cs-CZ" dirty="0"/>
          </a:p>
          <a:p>
            <a:pPr lvl="0"/>
            <a:r>
              <a:rPr lang="cs-CZ" dirty="0"/>
              <a:t>16-20 oblast </a:t>
            </a:r>
            <a:r>
              <a:rPr lang="cs-CZ" i="1" dirty="0"/>
              <a:t>náboženská praxe</a:t>
            </a:r>
            <a:endParaRPr lang="cs-CZ" dirty="0"/>
          </a:p>
          <a:p>
            <a:r>
              <a:rPr lang="cs-CZ" dirty="0"/>
              <a:t>V každé doméně je průměr 15 bodů.</a:t>
            </a:r>
          </a:p>
          <a:p>
            <a:r>
              <a:rPr lang="cs-CZ" dirty="0"/>
              <a:t>Pod 15 bodů indikují spirituální </a:t>
            </a:r>
            <a:r>
              <a:rPr lang="cs-CZ" dirty="0" err="1"/>
              <a:t>distres</a:t>
            </a:r>
            <a:r>
              <a:rPr lang="cs-CZ" dirty="0"/>
              <a:t>. Čím nižší skóre, tím riziko větší.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6560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Duchovní posouzení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Model </a:t>
            </a:r>
            <a:r>
              <a:rPr lang="cs-CZ" dirty="0" err="1"/>
              <a:t>sprituality</a:t>
            </a:r>
            <a:r>
              <a:rPr lang="cs-CZ" dirty="0"/>
              <a:t> </a:t>
            </a:r>
            <a:r>
              <a:rPr lang="cs-CZ" dirty="0" smtClean="0"/>
              <a:t>5R</a:t>
            </a:r>
          </a:p>
          <a:p>
            <a:pPr lvl="0"/>
            <a:r>
              <a:rPr lang="cs-CZ" b="1" dirty="0"/>
              <a:t>smysl a reflexe: </a:t>
            </a:r>
          </a:p>
          <a:p>
            <a:pPr lvl="1"/>
            <a:r>
              <a:rPr lang="cs-CZ" dirty="0"/>
              <a:t>hledání smyslu životních zkušeností jako univerzální rys; </a:t>
            </a:r>
            <a:endParaRPr lang="cs-CZ" b="1" dirty="0"/>
          </a:p>
          <a:p>
            <a:pPr lvl="1"/>
            <a:r>
              <a:rPr lang="cs-CZ" dirty="0" err="1"/>
              <a:t>Frankl</a:t>
            </a:r>
            <a:r>
              <a:rPr lang="cs-CZ" dirty="0"/>
              <a:t> – primární motivační síla; </a:t>
            </a:r>
          </a:p>
          <a:p>
            <a:pPr lvl="1"/>
            <a:r>
              <a:rPr lang="cs-CZ" dirty="0"/>
              <a:t>„proč se mi tohle přihodilo?“</a:t>
            </a:r>
          </a:p>
          <a:p>
            <a:pPr lvl="0"/>
            <a:r>
              <a:rPr lang="cs-CZ" b="1" dirty="0"/>
              <a:t>náboženství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prostředek pro vyjádření spirituality pomocí kostry hodnot, náboženského vyznání a zvyků (rituálních praktik), </a:t>
            </a:r>
          </a:p>
          <a:p>
            <a:pPr lvl="1"/>
            <a:r>
              <a:rPr lang="cs-CZ" dirty="0"/>
              <a:t>četba náboženských textů; </a:t>
            </a:r>
          </a:p>
          <a:p>
            <a:pPr lvl="1"/>
            <a:r>
              <a:rPr lang="cs-CZ" dirty="0"/>
              <a:t>náboženství </a:t>
            </a:r>
            <a:r>
              <a:rPr lang="cs-CZ" dirty="0" err="1"/>
              <a:t>instituované</a:t>
            </a:r>
            <a:r>
              <a:rPr lang="cs-CZ" dirty="0"/>
              <a:t> nebo neformální</a:t>
            </a:r>
          </a:p>
          <a:p>
            <a:pPr lvl="0"/>
            <a:r>
              <a:rPr lang="cs-CZ" b="1" dirty="0"/>
              <a:t>vztah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potřeba vztahovat se k sobě, druhým, transcendenci; </a:t>
            </a:r>
          </a:p>
          <a:p>
            <a:pPr lvl="1"/>
            <a:r>
              <a:rPr lang="cs-CZ" dirty="0"/>
              <a:t>může být projevována skrze službu, lásku, důvěru, naději a tvořivost; </a:t>
            </a:r>
          </a:p>
          <a:p>
            <a:pPr lvl="1"/>
            <a:r>
              <a:rPr lang="cs-CZ" dirty="0"/>
              <a:t>vztah k sobě, druhým a Bohu je centrem spirituality (</a:t>
            </a:r>
            <a:r>
              <a:rPr lang="cs-CZ" dirty="0" err="1"/>
              <a:t>Oldnall</a:t>
            </a:r>
            <a:r>
              <a:rPr lang="cs-CZ" dirty="0"/>
              <a:t> 1996)</a:t>
            </a:r>
          </a:p>
          <a:p>
            <a:pPr lvl="0"/>
            <a:r>
              <a:rPr lang="cs-CZ" b="1" dirty="0"/>
              <a:t>zotavení </a:t>
            </a:r>
            <a:r>
              <a:rPr lang="cs-CZ" dirty="0"/>
              <a:t>(</a:t>
            </a:r>
            <a:r>
              <a:rPr lang="cs-CZ" dirty="0" err="1"/>
              <a:t>restoration</a:t>
            </a:r>
            <a:r>
              <a:rPr lang="cs-CZ" dirty="0"/>
              <a:t>): </a:t>
            </a:r>
          </a:p>
          <a:p>
            <a:pPr lvl="1"/>
            <a:r>
              <a:rPr lang="cs-CZ" dirty="0"/>
              <a:t>schopnost osobní spirituality ovlivňovat pozitivně fyzický stav; </a:t>
            </a:r>
          </a:p>
          <a:p>
            <a:pPr lvl="1"/>
            <a:r>
              <a:rPr lang="cs-CZ" dirty="0"/>
              <a:t>určité životní události mohou způsobit neschopnost obnovit duchovní rovnováhu a ústí ve spirituální </a:t>
            </a:r>
            <a:r>
              <a:rPr lang="cs-CZ" dirty="0" err="1"/>
              <a:t>distres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9723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468542"/>
              </p:ext>
            </p:extLst>
          </p:nvPr>
        </p:nvGraphicFramePr>
        <p:xfrm>
          <a:off x="1619672" y="188640"/>
          <a:ext cx="6624735" cy="648072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55413"/>
                <a:gridCol w="1655413"/>
                <a:gridCol w="1655413"/>
                <a:gridCol w="1658496"/>
              </a:tblGrid>
              <a:tr h="33732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Dimenze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13" marR="46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5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Smysl a reflexe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13" marR="46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Náboženství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13" marR="46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Vztahy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13" marR="46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Uzdravení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13" marR="46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787">
                <a:tc>
                  <a:txBody>
                    <a:bodyPr/>
                    <a:lstStyle/>
                    <a:p>
                      <a:pPr marL="114300" indent="-114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 Přemýšlí pacient o svých životních zkušenostech? Pokud ano, může popsat jak?</a:t>
                      </a:r>
                    </a:p>
                    <a:p>
                      <a:pPr marL="114300" indent="-114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Jaké události v jeho životě na něj měly vliv?  Je tu něco, co mu dává zvláštní posilu? Pokud ano, co to je?</a:t>
                      </a:r>
                    </a:p>
                    <a:p>
                      <a:pPr marL="114300" indent="-114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 Přemýšlel pacient o tom, proč ho nemoc/nehoda potkala? Pokud ano, jak o tom přemýšlel?</a:t>
                      </a:r>
                    </a:p>
                    <a:p>
                      <a:pPr marL="114300" indent="-1143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Děsí něco pacienta s ohledem na jeho nemoc/zranění)? Pokud ano, co to je?</a:t>
                      </a:r>
                    </a:p>
                  </a:txBody>
                  <a:tcPr marL="46513" marR="46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 Hlásí se pacient k nějakému náboženství? Pokud ano, k jakému?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Zná pacient nějakého duchovního, jehož považuje za velmi užitečného? Pokud ano, kdo to je?</a:t>
                      </a:r>
                    </a:p>
                    <a:p>
                      <a:pPr marL="122555" indent="-1225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 Chtě by se pacient setkat během svého pobytu v nemocnici s nemocničním kaplanem nebo jiným duchovním?</a:t>
                      </a:r>
                    </a:p>
                    <a:p>
                      <a:pPr marL="122555" indent="-1225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Používá pacient nějaké náboženské zvyky (praktiky či rituály), které považuje za velmi důležité? Pokud ano, jaké to jsou?</a:t>
                      </a:r>
                    </a:p>
                    <a:p>
                      <a:pPr marL="122555" indent="-1225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Jak lze přizpůsobit náboženské zvyky nemocničnímu provozu?</a:t>
                      </a:r>
                    </a:p>
                  </a:txBody>
                  <a:tcPr marL="46513" marR="46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810" indent="-1308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 Jaké vztahy pokládá pacient za nejdůležitější ve svém životě?</a:t>
                      </a:r>
                    </a:p>
                    <a:p>
                      <a:pPr marL="130810" indent="-1308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Věří pacient v Boha nebo něco „nad námi“? Jestli ano, jak by svou víru popsal?</a:t>
                      </a:r>
                    </a:p>
                    <a:p>
                      <a:pPr marL="130810" indent="-1308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3. Jak se taková víra projevuje?</a:t>
                      </a:r>
                    </a:p>
                    <a:p>
                      <a:pPr marL="130810" indent="-1308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Cítil se či cítí se pacient opuštěn v nějakém vztahu? Pokud ano, jak takový pocit vnímá? Byly takové pocity zklamání uzdraveny?</a:t>
                      </a:r>
                    </a:p>
                    <a:p>
                      <a:pPr marL="130810" indent="-1308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513" marR="46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indent="-13906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 Má pacientova nemoc/zranění vliv na jeho duchovní víru? Pokud ano, jak?</a:t>
                      </a:r>
                    </a:p>
                    <a:p>
                      <a:pPr marL="139065" indent="-13906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Cítí se pacient vyrovnaný/smířený sám se sebou? Pokud ne, co toho může být důvodem?</a:t>
                      </a:r>
                    </a:p>
                    <a:p>
                      <a:pPr marL="139065" indent="-13906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cs-CZ" sz="1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Jou</a:t>
                      </a: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zřetelné nějaké známky nepohody? Pokud ano, jaké?</a:t>
                      </a:r>
                    </a:p>
                    <a:p>
                      <a:pPr marL="139065" indent="-13906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513" marR="46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6546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spirituální posouzení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*</a:t>
            </a:r>
            <a:r>
              <a:rPr lang="cs-CZ" dirty="0" err="1"/>
              <a:t>O´Connor</a:t>
            </a:r>
            <a:r>
              <a:rPr lang="cs-CZ" dirty="0"/>
              <a:t> (2005, s. 71) doporučuje, aby nemocným ve zdravotnických zařízeních byly položeny následující otázky a aby byla zdokumentována jejich odpověď. Jsou to otázky: </a:t>
            </a:r>
          </a:p>
          <a:p>
            <a:pPr marL="400050" lvl="1" indent="0">
              <a:buNone/>
            </a:pPr>
            <a:r>
              <a:rPr lang="cs-CZ" dirty="0"/>
              <a:t>• Změnila tato nemoc nějak vaše priority a životní otázky, které jsou pro vás důležité? </a:t>
            </a:r>
          </a:p>
          <a:p>
            <a:pPr marL="400050" lvl="1" indent="0">
              <a:buNone/>
            </a:pPr>
            <a:r>
              <a:rPr lang="cs-CZ" dirty="0"/>
              <a:t>• Ovlivnila nemoc vaše rodinné i jiné vztahy? </a:t>
            </a:r>
          </a:p>
          <a:p>
            <a:pPr marL="400050" lvl="1" indent="0">
              <a:buNone/>
            </a:pPr>
            <a:r>
              <a:rPr lang="cs-CZ" dirty="0"/>
              <a:t>• Z měnila nemoc váš pohled na život? Pokud ano, které priority jsou pro vás nejvýznamnější? </a:t>
            </a:r>
          </a:p>
          <a:p>
            <a:pPr marL="400050" lvl="1" indent="0">
              <a:buNone/>
            </a:pPr>
            <a:r>
              <a:rPr lang="cs-CZ" dirty="0"/>
              <a:t>• Jaké je vaše největší přání nebo touha v této fázi života? </a:t>
            </a:r>
          </a:p>
        </p:txBody>
      </p:sp>
    </p:spTree>
    <p:extLst>
      <p:ext uri="{BB962C8B-B14F-4D97-AF65-F5344CB8AC3E}">
        <p14:creationId xmlns:p14="http://schemas.microsoft.com/office/powerpoint/2010/main" val="24044486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JCAHO </a:t>
            </a:r>
            <a:r>
              <a:rPr lang="cs-CZ" dirty="0"/>
              <a:t>(Joint </a:t>
            </a:r>
            <a:r>
              <a:rPr lang="cs-CZ" dirty="0" err="1"/>
              <a:t>Commission</a:t>
            </a:r>
            <a:r>
              <a:rPr lang="cs-CZ" dirty="0"/>
              <a:t> on </a:t>
            </a:r>
            <a:r>
              <a:rPr lang="cs-CZ" dirty="0" err="1"/>
              <a:t>Accreditation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Organisations</a:t>
            </a:r>
            <a:r>
              <a:rPr lang="cs-CZ" dirty="0"/>
              <a:t>) </a:t>
            </a:r>
            <a:r>
              <a:rPr lang="fr-FR" dirty="0"/>
              <a:t>Agentura, která v USA uděluje akreditaci většině nemocničních zařízení</a:t>
            </a:r>
            <a:r>
              <a:rPr lang="fr-FR" dirty="0" smtClean="0"/>
              <a:t>.</a:t>
            </a:r>
            <a:endParaRPr lang="cs-CZ" dirty="0" smtClean="0"/>
          </a:p>
          <a:p>
            <a:pPr lvl="0"/>
            <a:r>
              <a:rPr lang="cs-CZ" dirty="0"/>
              <a:t>Důležité prvky věrouky/náboženské názory</a:t>
            </a:r>
          </a:p>
          <a:p>
            <a:pPr lvl="0"/>
            <a:r>
              <a:rPr lang="cs-CZ" dirty="0"/>
              <a:t>Významné duchovní praktiky</a:t>
            </a:r>
          </a:p>
          <a:p>
            <a:pPr lvl="0"/>
            <a:r>
              <a:rPr lang="cs-CZ" dirty="0"/>
              <a:t>Náboženskou afiliaci/vyznání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83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Duchovní potřeby v rámci „teorie potřeb</a:t>
            </a:r>
            <a:r>
              <a:rPr lang="cs-CZ" b="1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„Potřeba“ je projevem nějakého nedostatku, chybění něčeho, jehož odstranění je žádoucí (TRACHTOVÁ, E. et al. </a:t>
            </a:r>
            <a:r>
              <a:rPr lang="cs-CZ" dirty="0" smtClean="0"/>
              <a:t>2005</a:t>
            </a:r>
            <a:r>
              <a:rPr lang="cs-CZ" dirty="0"/>
              <a:t>).</a:t>
            </a:r>
          </a:p>
          <a:p>
            <a:r>
              <a:rPr lang="cs-CZ" b="1" dirty="0"/>
              <a:t>Pyramida potřeb</a:t>
            </a:r>
            <a:r>
              <a:rPr lang="cs-CZ" dirty="0"/>
              <a:t> (Abraham </a:t>
            </a:r>
            <a:r>
              <a:rPr lang="cs-CZ" dirty="0" err="1"/>
              <a:t>Maslow</a:t>
            </a:r>
            <a:r>
              <a:rPr lang="cs-CZ" dirty="0"/>
              <a:t> 1943) - nejpoužívanější model potřeb - (Šamánková a kol., Lidské potřeby ve zdraví a nemoci. </a:t>
            </a:r>
            <a:r>
              <a:rPr lang="cs-CZ" dirty="0" err="1"/>
              <a:t>Grada</a:t>
            </a:r>
            <a:r>
              <a:rPr lang="cs-CZ" dirty="0"/>
              <a:t>, 2011)</a:t>
            </a:r>
          </a:p>
          <a:p>
            <a:pPr lvl="0"/>
            <a:r>
              <a:rPr lang="cs-CZ" dirty="0"/>
              <a:t>Nedostatkové potřeby (</a:t>
            </a:r>
            <a:r>
              <a:rPr lang="cs-CZ" b="1" dirty="0"/>
              <a:t>D-potřeby</a:t>
            </a:r>
            <a:r>
              <a:rPr lang="cs-CZ" dirty="0"/>
              <a:t> – </a:t>
            </a:r>
            <a:r>
              <a:rPr lang="cs-CZ" dirty="0" err="1"/>
              <a:t>deficiency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fyziologické potřeby</a:t>
            </a:r>
          </a:p>
          <a:p>
            <a:pPr lvl="1"/>
            <a:r>
              <a:rPr lang="cs-CZ" dirty="0"/>
              <a:t>potřeba bezpečí, jistoty (zaměstnání, přístup ke zdrojům, zdraví, rodina)</a:t>
            </a:r>
          </a:p>
          <a:p>
            <a:pPr lvl="1"/>
            <a:r>
              <a:rPr lang="cs-CZ" dirty="0"/>
              <a:t>sociální potřeby lásky, přijetí, sounáležitosti (přátelství, vztahy, partnerství, rodina)</a:t>
            </a:r>
          </a:p>
          <a:p>
            <a:pPr lvl="1"/>
            <a:r>
              <a:rPr lang="cs-CZ" dirty="0"/>
              <a:t>potřeba uznání, úcty</a:t>
            </a:r>
          </a:p>
          <a:p>
            <a:pPr lvl="0"/>
            <a:r>
              <a:rPr lang="cs-CZ" dirty="0"/>
              <a:t>Potřeby existence (</a:t>
            </a:r>
            <a:r>
              <a:rPr lang="cs-CZ" b="1" dirty="0"/>
              <a:t>B-potřeby</a:t>
            </a:r>
            <a:r>
              <a:rPr lang="cs-CZ" dirty="0"/>
              <a:t> –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- růstová potřeba)</a:t>
            </a:r>
          </a:p>
          <a:p>
            <a:pPr lvl="1"/>
            <a:r>
              <a:rPr lang="cs-CZ" dirty="0"/>
              <a:t>potřeba seberealizace (K. </a:t>
            </a:r>
            <a:r>
              <a:rPr lang="cs-CZ" dirty="0" err="1"/>
              <a:t>Goldstein</a:t>
            </a:r>
            <a:r>
              <a:rPr lang="cs-CZ" dirty="0"/>
              <a:t> „sebeaktualizace“) – naplnit své </a:t>
            </a:r>
            <a:r>
              <a:rPr lang="cs-CZ" dirty="0" smtClean="0"/>
              <a:t>schopnosti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02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Úvodní (</a:t>
            </a:r>
            <a:r>
              <a:rPr lang="cs-CZ" b="1" dirty="0" err="1"/>
              <a:t>initial</a:t>
            </a:r>
            <a:r>
              <a:rPr lang="cs-CZ" b="1" dirty="0"/>
              <a:t>) duchovní posouzení podle D. </a:t>
            </a:r>
            <a:r>
              <a:rPr lang="cs-CZ" b="1" dirty="0" err="1"/>
              <a:t>Hodge</a:t>
            </a:r>
            <a:r>
              <a:rPr lang="cs-CZ" b="1" dirty="0"/>
              <a:t> (2006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/>
              <a:t>Je pro vás spiritualita či náboženství nějak důležité?</a:t>
            </a:r>
            <a:endParaRPr lang="cs-CZ" dirty="0"/>
          </a:p>
          <a:p>
            <a:pPr lvl="0"/>
            <a:r>
              <a:rPr lang="cs-CZ" i="1" dirty="0"/>
              <a:t>Považujete nějaké duchovní názory a praktiky za obzvláště užitečné pro zvládání problémů?</a:t>
            </a:r>
            <a:endParaRPr lang="cs-CZ" dirty="0"/>
          </a:p>
          <a:p>
            <a:pPr lvl="0"/>
            <a:r>
              <a:rPr lang="cs-CZ" i="1" dirty="0"/>
              <a:t>Chodíte do nějakého kostela nebo do nějaké jiného </a:t>
            </a:r>
            <a:r>
              <a:rPr lang="cs-CZ" i="1" dirty="0" smtClean="0"/>
              <a:t>duchovního </a:t>
            </a:r>
            <a:r>
              <a:rPr lang="cs-CZ" i="1" dirty="0"/>
              <a:t>společenství?</a:t>
            </a:r>
            <a:endParaRPr lang="cs-CZ" dirty="0"/>
          </a:p>
          <a:p>
            <a:pPr lvl="0"/>
            <a:r>
              <a:rPr lang="cs-CZ" i="1" dirty="0"/>
              <a:t>Cítíte nějaké duchovní potřeby, se kterými bych Vám mohl pomoci?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7606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Duchovní posouzení podle Canda/Furman (2010)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i="1" dirty="0"/>
              <a:t>implicitní, </a:t>
            </a:r>
            <a:endParaRPr lang="cs-CZ" dirty="0"/>
          </a:p>
          <a:p>
            <a:pPr lvl="0"/>
            <a:r>
              <a:rPr lang="cs-CZ" b="1" i="1" dirty="0"/>
              <a:t>explicitní </a:t>
            </a:r>
            <a:endParaRPr lang="cs-CZ" dirty="0"/>
          </a:p>
          <a:p>
            <a:pPr lvl="0"/>
            <a:r>
              <a:rPr lang="cs-CZ" b="1" i="1" dirty="0"/>
              <a:t>a detailní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9877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Otázky</a:t>
            </a:r>
            <a:r>
              <a:rPr lang="cs-CZ" dirty="0"/>
              <a:t> </a:t>
            </a:r>
            <a:r>
              <a:rPr lang="cs-CZ" b="1" dirty="0"/>
              <a:t>pro implicitní duchovní posouzení</a:t>
            </a:r>
            <a:r>
              <a:rPr lang="cs-CZ" dirty="0"/>
              <a:t> (Canda/Furman 2010, 266)</a:t>
            </a:r>
          </a:p>
          <a:p>
            <a:pPr lvl="0"/>
            <a:r>
              <a:rPr lang="cs-CZ" i="1" dirty="0"/>
              <a:t>Co dává momentálně vašemu životu smysl?</a:t>
            </a:r>
            <a:endParaRPr lang="cs-CZ" dirty="0"/>
          </a:p>
          <a:p>
            <a:pPr lvl="0"/>
            <a:r>
              <a:rPr lang="cs-CZ" i="1" dirty="0"/>
              <a:t>Co vám pomáhá se soustředit a cítit se bdělý?</a:t>
            </a:r>
            <a:endParaRPr lang="cs-CZ" dirty="0"/>
          </a:p>
          <a:p>
            <a:pPr lvl="0"/>
            <a:r>
              <a:rPr lang="cs-CZ" i="1" dirty="0"/>
              <a:t>Kam chodíte načerpat vnitřní inspiraci a klid?</a:t>
            </a:r>
            <a:endParaRPr lang="cs-CZ" dirty="0"/>
          </a:p>
          <a:p>
            <a:pPr lvl="0"/>
            <a:r>
              <a:rPr lang="cs-CZ" i="1" dirty="0"/>
              <a:t>V jakých chvílích cítíte vnitřní pokoj a životní spokojenost?</a:t>
            </a:r>
            <a:endParaRPr lang="cs-CZ" dirty="0"/>
          </a:p>
          <a:p>
            <a:pPr lvl="0"/>
            <a:r>
              <a:rPr lang="cs-CZ" i="1" dirty="0"/>
              <a:t>Z čeho čerpáte, abyste se dostal přes obtíže a krize?</a:t>
            </a:r>
            <a:endParaRPr lang="cs-CZ" dirty="0"/>
          </a:p>
          <a:p>
            <a:pPr lvl="0"/>
            <a:r>
              <a:rPr lang="cs-CZ" i="1" dirty="0"/>
              <a:t>Prosím popište mi, kdy jste naposled zažil nějaký důležitý vhled, nějaký důležitý „aha“ okamžik.</a:t>
            </a:r>
            <a:endParaRPr lang="cs-CZ" dirty="0"/>
          </a:p>
          <a:p>
            <a:pPr lvl="0"/>
            <a:r>
              <a:rPr lang="cs-CZ" i="1" dirty="0"/>
              <a:t>U koho hledáte radu a proč?</a:t>
            </a:r>
            <a:endParaRPr lang="cs-CZ" dirty="0"/>
          </a:p>
          <a:p>
            <a:pPr lvl="0"/>
            <a:r>
              <a:rPr lang="cs-CZ" i="1" dirty="0"/>
              <a:t>Za co jste nejvíce vděčný?</a:t>
            </a:r>
            <a:endParaRPr lang="cs-CZ" dirty="0"/>
          </a:p>
          <a:p>
            <a:pPr lvl="0"/>
            <a:r>
              <a:rPr lang="cs-CZ" i="1" dirty="0"/>
              <a:t>Čím je pro vás důležité být na světě (nebo v této </a:t>
            </a:r>
            <a:r>
              <a:rPr lang="cs-CZ" i="1" dirty="0" smtClean="0"/>
              <a:t>situaci</a:t>
            </a:r>
            <a:r>
              <a:rPr lang="cs-CZ" i="1" dirty="0"/>
              <a:t>)?</a:t>
            </a:r>
            <a:endParaRPr lang="cs-CZ" dirty="0"/>
          </a:p>
          <a:p>
            <a:pPr lvl="0"/>
            <a:r>
              <a:rPr lang="cs-CZ" i="1" dirty="0"/>
              <a:t>Co jsou vaše nejcennější ideály?</a:t>
            </a:r>
            <a:endParaRPr lang="cs-CZ" dirty="0"/>
          </a:p>
          <a:p>
            <a:pPr lvl="0"/>
            <a:r>
              <a:rPr lang="cs-CZ" i="1" dirty="0"/>
              <a:t>Co pokládáte za nejdůležitější v životě?</a:t>
            </a:r>
            <a:endParaRPr lang="cs-CZ" dirty="0"/>
          </a:p>
          <a:p>
            <a:pPr lvl="0"/>
            <a:r>
              <a:rPr lang="cs-CZ" dirty="0"/>
              <a:t>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0355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Krátké explicitní duchovní </a:t>
            </a:r>
            <a:r>
              <a:rPr lang="cs-CZ" b="1" dirty="0" smtClean="0"/>
              <a:t>posouzení</a:t>
            </a:r>
          </a:p>
          <a:p>
            <a:pPr lvl="0"/>
            <a:r>
              <a:rPr lang="cs-CZ" i="1" dirty="0"/>
              <a:t>Co vám pomáhá, abyste hlouběji vnímal ve svém životě smysl, moralitu, naději, propojení, radost či pokoj?</a:t>
            </a:r>
            <a:endParaRPr lang="cs-CZ" dirty="0"/>
          </a:p>
          <a:p>
            <a:pPr lvl="0"/>
            <a:r>
              <a:rPr lang="cs-CZ" i="1" dirty="0"/>
              <a:t>Jsou pro vás spiritualita, náboženství a víra důležité? Vysvětlete mi prosím jak, nebo proč ne.</a:t>
            </a:r>
            <a:endParaRPr lang="cs-CZ" dirty="0"/>
          </a:p>
          <a:p>
            <a:pPr lvl="0"/>
            <a:r>
              <a:rPr lang="cs-CZ" i="1" dirty="0"/>
              <a:t>Patříte do nějaké skupiny, společenství nebo komunity, v níž máte </a:t>
            </a:r>
            <a:r>
              <a:rPr lang="cs-CZ" i="1" dirty="0" err="1"/>
              <a:t>posit</a:t>
            </a:r>
            <a:r>
              <a:rPr lang="cs-CZ" i="1" dirty="0"/>
              <a:t>, že tam patříte a že vám pomáhá nalézat v životě smysl a oporu? Prosím vysvětlete.</a:t>
            </a:r>
            <a:endParaRPr lang="cs-CZ" dirty="0"/>
          </a:p>
          <a:p>
            <a:pPr lvl="0"/>
            <a:r>
              <a:rPr lang="cs-CZ" i="1" dirty="0"/>
              <a:t>Popište mi prosím jakékoliv důležitá přesvědčení, zvyky a praktiky (modlitba, meditace, rituály nebo holistické terapie) nebo hodnoty, které vám pomáhají rozumět vaší momentální situaci.</a:t>
            </a:r>
            <a:endParaRPr lang="cs-CZ" dirty="0"/>
          </a:p>
          <a:p>
            <a:pPr lvl="0"/>
            <a:r>
              <a:rPr lang="cs-CZ" i="1" dirty="0"/>
              <a:t>Co z toho, o čem jste mluvil, je relevantní pro vaší momentální situaci a vaše cíle naší společné práce?</a:t>
            </a:r>
            <a:endParaRPr lang="cs-CZ" dirty="0"/>
          </a:p>
          <a:p>
            <a:pPr lvl="0"/>
            <a:r>
              <a:rPr lang="cs-CZ" i="1" dirty="0"/>
              <a:t>V tom, o čem jste hovořil, je něco, na čem bychom měli společně pracovat? Např., je něco, co vám dříve pomáhalo a my bychom to mohli použít, nebo je něco nepříjemného, čemu bychom se měli vyhnout? Máte nějaké přátele, příbuzné, rádce, duchovní nebo jiné duchovní autority, o kterých měl vědět nebo je kontaktovat? Prosím vysvětlete. Díky</a:t>
            </a:r>
            <a:r>
              <a:rPr lang="cs-CZ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2024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Důkladné spirituální </a:t>
            </a:r>
            <a:r>
              <a:rPr lang="cs-CZ" dirty="0" smtClean="0"/>
              <a:t>posouzení (</a:t>
            </a:r>
            <a:r>
              <a:rPr lang="cs-CZ" dirty="0" err="1" smtClean="0"/>
              <a:t>Hodge</a:t>
            </a:r>
            <a:r>
              <a:rPr lang="cs-CZ" dirty="0" smtClean="0"/>
              <a:t> 2000-)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Autofit/>
          </a:bodyPr>
          <a:lstStyle/>
          <a:p>
            <a:pPr lvl="0"/>
            <a:r>
              <a:rPr lang="cs-CZ" sz="2300" b="1" dirty="0"/>
              <a:t>Duchovní historie</a:t>
            </a:r>
            <a:r>
              <a:rPr lang="cs-CZ" sz="2300" dirty="0"/>
              <a:t> – slovní popis klientova duchovního příběhu</a:t>
            </a:r>
          </a:p>
          <a:p>
            <a:pPr lvl="0"/>
            <a:r>
              <a:rPr lang="cs-CZ" sz="2300" b="1" dirty="0"/>
              <a:t>Duchovní mapa života</a:t>
            </a:r>
            <a:r>
              <a:rPr lang="cs-CZ" sz="2300" dirty="0"/>
              <a:t> – zahrnuje totéž, ale používá obrazový formát a je tudíž vhodná spíše pro umělecky zručné a málomluvné klienty</a:t>
            </a:r>
          </a:p>
          <a:p>
            <a:pPr lvl="0"/>
            <a:r>
              <a:rPr lang="cs-CZ" sz="2300" b="1" dirty="0"/>
              <a:t>Duchovní </a:t>
            </a:r>
            <a:r>
              <a:rPr lang="cs-CZ" sz="2300" b="1" dirty="0" err="1"/>
              <a:t>genogram</a:t>
            </a:r>
            <a:r>
              <a:rPr lang="cs-CZ" sz="2300" dirty="0"/>
              <a:t> – mapuje vývoj spirituality minimálně napříč 3 generacemi a je vhodný tam, kde v klientově situaci hraje důležitou roli širší rodina, např. u Hispánců, Romů(?)...</a:t>
            </a:r>
          </a:p>
          <a:p>
            <a:pPr lvl="0"/>
            <a:r>
              <a:rPr lang="cs-CZ" sz="2300" b="1" dirty="0"/>
              <a:t>Duchovní </a:t>
            </a:r>
            <a:r>
              <a:rPr lang="cs-CZ" sz="2300" b="1" dirty="0" err="1"/>
              <a:t>ekomapa</a:t>
            </a:r>
            <a:r>
              <a:rPr lang="cs-CZ" sz="2300" dirty="0"/>
              <a:t> – znázorňuje klientovu přítomnost, existenciální vazby klienta na klíčové duchovní proměnné v jeho prostředí a je tudíž vhodnější pro klienty, kteří se nechtějí „vrtat“ v historii</a:t>
            </a:r>
          </a:p>
          <a:p>
            <a:pPr lvl="0"/>
            <a:r>
              <a:rPr lang="cs-CZ" sz="2300" b="1" dirty="0"/>
              <a:t>Duchovní </a:t>
            </a:r>
            <a:r>
              <a:rPr lang="cs-CZ" sz="2300" b="1" dirty="0" err="1"/>
              <a:t>ekogram</a:t>
            </a:r>
            <a:r>
              <a:rPr lang="cs-CZ" sz="2300" dirty="0"/>
              <a:t> – slučuje výhody tradičního </a:t>
            </a:r>
            <a:r>
              <a:rPr lang="cs-CZ" sz="2300" dirty="0" err="1"/>
              <a:t>genogramu</a:t>
            </a:r>
            <a:r>
              <a:rPr lang="cs-CZ" sz="2300" dirty="0"/>
              <a:t> a </a:t>
            </a:r>
            <a:r>
              <a:rPr lang="cs-CZ" sz="2300" dirty="0" err="1"/>
              <a:t>ekomapy</a:t>
            </a:r>
            <a:r>
              <a:rPr lang="cs-CZ" sz="2300" dirty="0"/>
              <a:t> a umožňuje sociálnímu pracovníkovi prozkoumat vztahy mezi přítomnými a minulými vlivy</a:t>
            </a:r>
            <a:r>
              <a:rPr lang="cs-CZ" sz="2300" dirty="0" smtClean="0"/>
              <a:t>.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4855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Původní</a:t>
            </a:r>
            <a:r>
              <a:rPr lang="cs-CZ" sz="2800" dirty="0"/>
              <a:t> </a:t>
            </a:r>
            <a:r>
              <a:rPr lang="cs-CZ" sz="2800" dirty="0" err="1"/>
              <a:t>Maslowova</a:t>
            </a:r>
            <a:r>
              <a:rPr lang="cs-CZ" sz="2800" dirty="0"/>
              <a:t> pyramida potřeb (A. H. </a:t>
            </a:r>
            <a:r>
              <a:rPr lang="cs-CZ" sz="2800" dirty="0" err="1"/>
              <a:t>Maslow</a:t>
            </a:r>
            <a:r>
              <a:rPr lang="cs-CZ" sz="2800" dirty="0"/>
              <a:t>,  A </a:t>
            </a:r>
            <a:r>
              <a:rPr lang="cs-CZ" sz="2800" dirty="0" err="1"/>
              <a:t>Theory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Human</a:t>
            </a:r>
            <a:r>
              <a:rPr lang="cs-CZ" sz="2800" dirty="0"/>
              <a:t> </a:t>
            </a:r>
            <a:r>
              <a:rPr lang="cs-CZ" sz="2800" dirty="0" err="1"/>
              <a:t>Motivation</a:t>
            </a:r>
            <a:r>
              <a:rPr lang="cs-CZ" sz="2800" i="1" dirty="0"/>
              <a:t>. </a:t>
            </a:r>
            <a:r>
              <a:rPr lang="cs-CZ" sz="2800" i="1" dirty="0" err="1"/>
              <a:t>Psychological</a:t>
            </a:r>
            <a:r>
              <a:rPr lang="cs-CZ" sz="2800" i="1" dirty="0"/>
              <a:t> </a:t>
            </a:r>
            <a:r>
              <a:rPr lang="cs-CZ" sz="2800" i="1" dirty="0" err="1"/>
              <a:t>Review</a:t>
            </a:r>
            <a:r>
              <a:rPr lang="cs-CZ" sz="2800" i="1" dirty="0"/>
              <a:t>, </a:t>
            </a:r>
            <a:r>
              <a:rPr lang="cs-CZ" sz="2800" dirty="0"/>
              <a:t>1943, 50, 370-396)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63575" y="3748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7954123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97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b="1" dirty="0"/>
              <a:t>Doplněný</a:t>
            </a:r>
            <a:r>
              <a:rPr lang="cs-CZ" sz="2700" dirty="0"/>
              <a:t> model </a:t>
            </a:r>
            <a:r>
              <a:rPr lang="cs-CZ" sz="2700" dirty="0" smtClean="0"/>
              <a:t>8 </a:t>
            </a:r>
            <a:r>
              <a:rPr lang="cs-CZ" sz="2700" dirty="0"/>
              <a:t>úrovňový (MASLOW, A. H. </a:t>
            </a:r>
            <a:r>
              <a:rPr lang="cs-CZ" sz="2700" i="1" dirty="0" err="1"/>
              <a:t>Motivation</a:t>
            </a:r>
            <a:r>
              <a:rPr lang="cs-CZ" sz="2700" i="1" dirty="0"/>
              <a:t> and Personality</a:t>
            </a:r>
            <a:r>
              <a:rPr lang="cs-CZ" sz="2700" dirty="0"/>
              <a:t>. New York : </a:t>
            </a:r>
            <a:r>
              <a:rPr lang="cs-CZ" sz="2700" dirty="0" err="1"/>
              <a:t>Harper</a:t>
            </a:r>
            <a:r>
              <a:rPr lang="cs-CZ" sz="2700" dirty="0"/>
              <a:t> and </a:t>
            </a:r>
            <a:r>
              <a:rPr lang="cs-CZ" sz="2700" dirty="0" err="1"/>
              <a:t>Row</a:t>
            </a:r>
            <a:r>
              <a:rPr lang="cs-CZ" sz="2700" dirty="0"/>
              <a:t>, </a:t>
            </a:r>
            <a:r>
              <a:rPr lang="cs-CZ" sz="2700" b="1" dirty="0"/>
              <a:t>1954</a:t>
            </a:r>
            <a:r>
              <a:rPr lang="cs-CZ" sz="2700" dirty="0" smtClean="0"/>
              <a:t>)</a:t>
            </a:r>
            <a:endParaRPr lang="cs-CZ" dirty="0"/>
          </a:p>
        </p:txBody>
      </p:sp>
      <p:pic>
        <p:nvPicPr>
          <p:cNvPr id="4" name="Zástupný symbol pro obsah 3" descr="http://www.vedeme.cz/images/stories/kapitoly/maslow_hierarchy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6624736" cy="53285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16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Model vývojových životních potřeb (A. </a:t>
            </a:r>
            <a:r>
              <a:rPr lang="cs-CZ" sz="2400" b="1" dirty="0" err="1"/>
              <a:t>Pesso</a:t>
            </a:r>
            <a:r>
              <a:rPr lang="cs-CZ" sz="2400" b="1" dirty="0"/>
              <a:t>, D. </a:t>
            </a:r>
            <a:r>
              <a:rPr lang="cs-CZ" sz="2400" b="1" dirty="0" err="1"/>
              <a:t>Boydenová</a:t>
            </a:r>
            <a:r>
              <a:rPr lang="cs-CZ" sz="2400" b="1" dirty="0"/>
              <a:t>)</a:t>
            </a:r>
            <a:br>
              <a:rPr lang="cs-CZ" sz="2400" b="1" dirty="0"/>
            </a:br>
            <a:r>
              <a:rPr lang="cs-CZ" sz="2400" i="1" dirty="0"/>
              <a:t> </a:t>
            </a:r>
            <a:r>
              <a:rPr lang="cs-CZ" sz="2400" dirty="0"/>
              <a:t>podle Klevetová/Dlabalová 2008, s. </a:t>
            </a:r>
            <a:r>
              <a:rPr lang="cs-CZ" sz="2400" dirty="0" smtClean="0"/>
              <a:t>57-58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potřeba místa </a:t>
            </a:r>
          </a:p>
          <a:p>
            <a:pPr lvl="0"/>
            <a:r>
              <a:rPr lang="cs-CZ" dirty="0"/>
              <a:t>potřeba bezpečí a ochrany</a:t>
            </a:r>
          </a:p>
          <a:p>
            <a:pPr lvl="0"/>
            <a:r>
              <a:rPr lang="cs-CZ" dirty="0"/>
              <a:t>potřeba opory</a:t>
            </a:r>
          </a:p>
          <a:p>
            <a:pPr lvl="0"/>
            <a:r>
              <a:rPr lang="cs-CZ" dirty="0"/>
              <a:t>potřeba výživy a péče</a:t>
            </a:r>
          </a:p>
          <a:p>
            <a:pPr lvl="0"/>
            <a:r>
              <a:rPr lang="cs-CZ" dirty="0"/>
              <a:t>potřeba hranic a limitů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65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Vývojové potřeby</a:t>
            </a:r>
            <a:r>
              <a:rPr lang="cs-CZ" dirty="0"/>
              <a:t> (Vávrová, in tamtéž)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/>
              <a:t>potřeba stimulace správnými podněty</a:t>
            </a:r>
          </a:p>
          <a:p>
            <a:pPr lvl="0"/>
            <a:r>
              <a:rPr lang="cs-CZ" dirty="0"/>
              <a:t>potřeba smysluplného světa</a:t>
            </a:r>
          </a:p>
          <a:p>
            <a:pPr lvl="0"/>
            <a:r>
              <a:rPr lang="cs-CZ" dirty="0"/>
              <a:t>potřeba plánovat činnosti v denním rytmu a čase</a:t>
            </a:r>
          </a:p>
          <a:p>
            <a:pPr lvl="0"/>
            <a:r>
              <a:rPr lang="cs-CZ" dirty="0"/>
              <a:t>potřeba jistoty sociální role a pozice ve společnosti</a:t>
            </a:r>
          </a:p>
          <a:p>
            <a:pPr lvl="0"/>
            <a:r>
              <a:rPr lang="cs-CZ" dirty="0"/>
              <a:t>potřeba identity a uznání vlastního já sebou i druhými</a:t>
            </a:r>
          </a:p>
          <a:p>
            <a:pPr lvl="0"/>
            <a:r>
              <a:rPr lang="cs-CZ" dirty="0"/>
              <a:t>potřeba otevřené budoucnosti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3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Duchovní potřeby na pozadí výzkumu korelace spirituality/religiozity a </a:t>
            </a:r>
            <a:r>
              <a:rPr lang="cs-CZ" sz="3600" b="1" dirty="0" smtClean="0"/>
              <a:t>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/>
              <a:t>zjištěny pozitivní korelace spirituality a religiozity s (Křivohlavý 2009):</a:t>
            </a:r>
            <a:endParaRPr lang="cs-CZ" sz="2800" dirty="0"/>
          </a:p>
          <a:p>
            <a:pPr lvl="1"/>
            <a:r>
              <a:rPr lang="cs-CZ" dirty="0"/>
              <a:t>s kvalitou života</a:t>
            </a:r>
            <a:endParaRPr lang="cs-CZ" sz="2400" dirty="0"/>
          </a:p>
          <a:p>
            <a:pPr lvl="1"/>
            <a:r>
              <a:rPr lang="cs-CZ" dirty="0"/>
              <a:t>se zdravým životním stylem</a:t>
            </a:r>
            <a:endParaRPr lang="cs-CZ" sz="2400" dirty="0"/>
          </a:p>
          <a:p>
            <a:pPr lvl="1"/>
            <a:r>
              <a:rPr lang="cs-CZ" dirty="0"/>
              <a:t>s vymaněním se z drogové závislosti (viz </a:t>
            </a:r>
            <a:r>
              <a:rPr lang="cs-CZ" dirty="0" err="1"/>
              <a:t>Galanter</a:t>
            </a:r>
            <a:r>
              <a:rPr lang="cs-CZ" dirty="0"/>
              <a:t> et al. 2007)</a:t>
            </a:r>
            <a:endParaRPr lang="cs-CZ" sz="2400" dirty="0"/>
          </a:p>
          <a:p>
            <a:pPr lvl="1"/>
            <a:r>
              <a:rPr lang="cs-CZ" dirty="0"/>
              <a:t>s nižší mírou kouření</a:t>
            </a:r>
            <a:endParaRPr lang="cs-CZ" sz="2400" dirty="0"/>
          </a:p>
          <a:p>
            <a:pPr lvl="1"/>
            <a:r>
              <a:rPr lang="cs-CZ" dirty="0"/>
              <a:t>vyšší pociťovanou kontrolou nad vlastním tělesným a psychickým stavem</a:t>
            </a:r>
            <a:endParaRPr lang="cs-CZ" sz="2400" dirty="0"/>
          </a:p>
          <a:p>
            <a:pPr lvl="1"/>
            <a:r>
              <a:rPr lang="cs-CZ" dirty="0" smtClean="0"/>
              <a:t>nižší </a:t>
            </a:r>
            <a:r>
              <a:rPr lang="cs-CZ" dirty="0"/>
              <a:t>mírou </a:t>
            </a:r>
            <a:r>
              <a:rPr lang="cs-CZ" dirty="0" err="1"/>
              <a:t>depresivity</a:t>
            </a:r>
            <a:endParaRPr lang="cs-CZ" sz="2400" dirty="0"/>
          </a:p>
          <a:p>
            <a:pPr lvl="1"/>
            <a:r>
              <a:rPr lang="cs-CZ" dirty="0"/>
              <a:t>vyšší mírou sebevědomí</a:t>
            </a:r>
            <a:endParaRPr lang="cs-CZ" sz="2400" dirty="0"/>
          </a:p>
          <a:p>
            <a:pPr lvl="1"/>
            <a:r>
              <a:rPr lang="cs-CZ" dirty="0"/>
              <a:t>nižším krevním tlakem</a:t>
            </a:r>
            <a:endParaRPr lang="cs-CZ" sz="2400" dirty="0"/>
          </a:p>
          <a:p>
            <a:pPr lvl="1"/>
            <a:r>
              <a:rPr lang="cs-CZ" dirty="0"/>
              <a:t>nižší úmrtností po srdeční operaci</a:t>
            </a:r>
            <a:endParaRPr lang="cs-CZ" sz="2400" dirty="0"/>
          </a:p>
          <a:p>
            <a:pPr lvl="1"/>
            <a:r>
              <a:rPr lang="cs-CZ" dirty="0"/>
              <a:t>vyšší průměrnou délkou života</a:t>
            </a:r>
            <a:endParaRPr lang="cs-CZ" sz="2400" dirty="0"/>
          </a:p>
          <a:p>
            <a:pPr lvl="1"/>
            <a:r>
              <a:rPr lang="cs-CZ" dirty="0"/>
              <a:t>s vyšší schopností zvládat stres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5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2136</Words>
  <Application>Microsoft Office PowerPoint</Application>
  <PresentationFormat>Předvádění na obrazovce (4:3)</PresentationFormat>
  <Paragraphs>555</Paragraphs>
  <Slides>44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6" baseType="lpstr">
      <vt:lpstr>Motiv systému Office</vt:lpstr>
      <vt:lpstr>Dokument</vt:lpstr>
      <vt:lpstr>Duchovní potřeby v prostředí sociální práce Spíše výjimečně některý pacient řekne: „Potřebuji rozhřešení“, a domáhá se kněze, zpovědi a rozhřešení.  Lidé jsou však stále citliví na obrazy a symboly (např. rozžatá svíce, voda, společenství lidí kolem prostřeného stolu) a niterně slavnostní situace.  Jsou stále vnímaví k otázce hodnot a ochotni je hledat. </vt:lpstr>
      <vt:lpstr>Struktura tématu</vt:lpstr>
      <vt:lpstr>Jak pojímat spiritualitu a náboženství</vt:lpstr>
      <vt:lpstr>Duchovní potřeby v rámci „teorie potřeb“</vt:lpstr>
      <vt:lpstr>Původní Maslowova pyramida potřeb (A. H. Maslow,  A Theory of Human Motivation. Psychological Review, 1943, 50, 370-396)</vt:lpstr>
      <vt:lpstr>Doplněný model 8 úrovňový (MASLOW, A. H. Motivation and Personality. New York : Harper and Row, 1954)</vt:lpstr>
      <vt:lpstr>Model vývojových životních potřeb (A. Pesso, D. Boydenová)  podle Klevetová/Dlabalová 2008, s. 57-58</vt:lpstr>
      <vt:lpstr>Vývojové potřeby (Vávrová, in tamtéž) </vt:lpstr>
      <vt:lpstr>Duchovní potřeby na pozadí výzkumu korelace spirituality/religiozity a zdraví</vt:lpstr>
      <vt:lpstr>Prezentace aplikace PowerPoint</vt:lpstr>
      <vt:lpstr>Prezentace aplikace PowerPoint</vt:lpstr>
      <vt:lpstr>Duchovní potřeby ve zdravotnictví</vt:lpstr>
      <vt:lpstr>Duchovní potřeby hospitalizovaných psychiatrických pacientů </vt:lpstr>
      <vt:lpstr>Duchovní potřeby v nemocničním prostředí (Hodge, Horvath 2011)</vt:lpstr>
      <vt:lpstr>Prezentace aplikace PowerPoint</vt:lpstr>
      <vt:lpstr>Domény spirituálních potřeb (Hodge, Horvath 2011)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Poznámky k výsledkům</vt:lpstr>
      <vt:lpstr>Duchovní potřeby hospitalizovaných geriatrických pacientů (Monod et al. 2010)</vt:lpstr>
      <vt:lpstr>Duchovní potřeby u neuroonkologických pacientů (Nixon a Narayanasamy 2010)</vt:lpstr>
      <vt:lpstr>Spirituální distres a jeho symptomy a diagnostiska</vt:lpstr>
      <vt:lpstr>Otázky zjišťující symptomy spirituálního distresu (O'Brien 1982, s. 102, 106-107) </vt:lpstr>
      <vt:lpstr>Spiritual distress assessment tool (SDAT) u hospitalizovaných pacientů geriatrie (Monod et al. 2010)</vt:lpstr>
      <vt:lpstr>Prezentace aplikace PowerPoint</vt:lpstr>
      <vt:lpstr>Spirituální bolest u Svatošové (2012)</vt:lpstr>
      <vt:lpstr>Duchovní sebeposouzení</vt:lpstr>
      <vt:lpstr>K uvědomění si vlastních potřeb Svatošová nabízí 4 úkoly:</vt:lpstr>
      <vt:lpstr>Dotazník vlastní spirituality: otázky k reflexi (Govier 1999) </vt:lpstr>
      <vt:lpstr>Spirituality Self-Rating Scale (Galanter et al. 2007) </vt:lpstr>
      <vt:lpstr>Spiritual self-assessment index for older adults (Stranahan, S. 2008)</vt:lpstr>
      <vt:lpstr>Prezentace aplikace PowerPoint</vt:lpstr>
      <vt:lpstr>Duchovní posouzení</vt:lpstr>
      <vt:lpstr>Prezentace aplikace PowerPoint</vt:lpstr>
      <vt:lpstr>Úvodní spirituální posouzení</vt:lpstr>
      <vt:lpstr>Prezentace aplikace PowerPoint</vt:lpstr>
      <vt:lpstr>Úvodní (initial) duchovní posouzení podle D. Hodge (2006)</vt:lpstr>
      <vt:lpstr>Duchovní posouzení podle Canda/Furman (2010)</vt:lpstr>
      <vt:lpstr>Prezentace aplikace PowerPoint</vt:lpstr>
      <vt:lpstr>Prezentace aplikace PowerPoint</vt:lpstr>
      <vt:lpstr>Důkladné spirituální posouzení (Hodge 2000-)</vt:lpstr>
    </vt:vector>
  </TitlesOfParts>
  <Company>Univerzita Palackého v Olomouci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Duchovní potřeby v prostředí sociální práce Spíše výjimečně některý pacient řekne: „Potřebuji rozhřešení“, a domáhá se kněze, zpovědi a rozhřešení.  Lidé jsou však stále citliví na obrazy a symboly (např. rozžatá svíce, voda, společenství lidí kolem prostřeného stolu) a niterně slavnostní situace.  Jsou stále vnímaví k otázce hodnot a ochotni je hledat.</dc:title>
  <dc:creator>Dolezel Jakub</dc:creator>
  <cp:lastModifiedBy>Uživatel</cp:lastModifiedBy>
  <cp:revision>10</cp:revision>
  <dcterms:created xsi:type="dcterms:W3CDTF">2014-02-20T19:03:05Z</dcterms:created>
  <dcterms:modified xsi:type="dcterms:W3CDTF">2014-04-04T09:58:35Z</dcterms:modified>
</cp:coreProperties>
</file>